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14"/>
  </p:notesMasterIdLst>
  <p:sldIdLst>
    <p:sldId id="273" r:id="rId2"/>
    <p:sldId id="257" r:id="rId3"/>
    <p:sldId id="270" r:id="rId4"/>
    <p:sldId id="258" r:id="rId5"/>
    <p:sldId id="274" r:id="rId6"/>
    <p:sldId id="275" r:id="rId7"/>
    <p:sldId id="276" r:id="rId8"/>
    <p:sldId id="277" r:id="rId9"/>
    <p:sldId id="263" r:id="rId10"/>
    <p:sldId id="272" r:id="rId11"/>
    <p:sldId id="265"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5" d="100"/>
          <a:sy n="85" d="100"/>
        </p:scale>
        <p:origin x="64" y="45"/>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99F04C-3DB0-401F-A7D1-DBDF6C35083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8D3FC0B-5F56-448E-AF5E-C83FB24F878F}">
      <dgm:prSet/>
      <dgm:spPr/>
      <dgm:t>
        <a:bodyPr/>
        <a:lstStyle/>
        <a:p>
          <a:r>
            <a:rPr lang="en-NG" i="1" dirty="0"/>
            <a:t>GROUP </a:t>
          </a:r>
          <a:r>
            <a:rPr lang="en-US" i="1" dirty="0"/>
            <a:t>M</a:t>
          </a:r>
          <a:r>
            <a:rPr lang="en-NG" i="1" dirty="0"/>
            <a:t>-</a:t>
          </a:r>
          <a:r>
            <a:rPr lang="en-US" i="1" dirty="0"/>
            <a:t>4</a:t>
          </a:r>
          <a:r>
            <a:rPr lang="en-NG" i="1" dirty="0"/>
            <a:t> (Birmingham)</a:t>
          </a:r>
          <a:endParaRPr lang="en-US" dirty="0"/>
        </a:p>
      </dgm:t>
    </dgm:pt>
    <dgm:pt modelId="{D933047B-AFA1-42A6-8E57-061016F8AACE}" type="parTrans" cxnId="{66DBB4D6-0313-4AAC-A449-8B2C55DEB2D8}">
      <dgm:prSet/>
      <dgm:spPr/>
      <dgm:t>
        <a:bodyPr/>
        <a:lstStyle/>
        <a:p>
          <a:endParaRPr lang="en-US"/>
        </a:p>
      </dgm:t>
    </dgm:pt>
    <dgm:pt modelId="{C9BA769C-6D44-4CD2-B6ED-FCD1901FC062}" type="sibTrans" cxnId="{66DBB4D6-0313-4AAC-A449-8B2C55DEB2D8}">
      <dgm:prSet/>
      <dgm:spPr/>
      <dgm:t>
        <a:bodyPr/>
        <a:lstStyle/>
        <a:p>
          <a:endParaRPr lang="en-US"/>
        </a:p>
      </dgm:t>
    </dgm:pt>
    <dgm:pt modelId="{260EAB8C-419B-457D-8DD0-E31D0F9AA9F7}">
      <dgm:prSet/>
      <dgm:spPr/>
      <dgm:t>
        <a:bodyPr/>
        <a:lstStyle/>
        <a:p>
          <a:r>
            <a:rPr lang="en-NG" i="1" dirty="0"/>
            <a:t>Fazaludin Shaikh</a:t>
          </a:r>
          <a:r>
            <a:rPr lang="en-US" i="1" dirty="0"/>
            <a:t> (Leader)     (10442561) (B00992652)          25%    </a:t>
          </a:r>
          <a:endParaRPr lang="en-US" dirty="0"/>
        </a:p>
      </dgm:t>
    </dgm:pt>
    <dgm:pt modelId="{84C7107F-2972-4350-A189-990871CF6182}" type="parTrans" cxnId="{CB187656-A892-45DB-A058-04007E2A3051}">
      <dgm:prSet/>
      <dgm:spPr/>
      <dgm:t>
        <a:bodyPr/>
        <a:lstStyle/>
        <a:p>
          <a:endParaRPr lang="en-US"/>
        </a:p>
      </dgm:t>
    </dgm:pt>
    <dgm:pt modelId="{15299541-C7DA-4047-BE81-C0A427D73B17}" type="sibTrans" cxnId="{CB187656-A892-45DB-A058-04007E2A3051}">
      <dgm:prSet/>
      <dgm:spPr/>
      <dgm:t>
        <a:bodyPr/>
        <a:lstStyle/>
        <a:p>
          <a:endParaRPr lang="en-US"/>
        </a:p>
      </dgm:t>
    </dgm:pt>
    <dgm:pt modelId="{39C08A77-6E0B-407B-A04B-CE805A9F99F1}">
      <dgm:prSet/>
      <dgm:spPr/>
      <dgm:t>
        <a:bodyPr/>
        <a:lstStyle/>
        <a:p>
          <a:r>
            <a:rPr lang="en-NG" i="1" dirty="0"/>
            <a:t>Daniella Uwam</a:t>
          </a:r>
          <a:r>
            <a:rPr lang="en-US" i="1" dirty="0"/>
            <a:t>                   (10454005) (B00995696)           25%</a:t>
          </a:r>
          <a:r>
            <a:rPr lang="en-NG" i="1" dirty="0"/>
            <a:t> </a:t>
          </a:r>
          <a:endParaRPr lang="en-US" dirty="0"/>
        </a:p>
      </dgm:t>
    </dgm:pt>
    <dgm:pt modelId="{B30CF34E-9652-4ECA-9C94-B39D1399FF31}" type="parTrans" cxnId="{A593EEEB-B256-4C49-B611-84DC64FE8529}">
      <dgm:prSet/>
      <dgm:spPr/>
      <dgm:t>
        <a:bodyPr/>
        <a:lstStyle/>
        <a:p>
          <a:endParaRPr lang="en-US"/>
        </a:p>
      </dgm:t>
    </dgm:pt>
    <dgm:pt modelId="{05C28FD9-FCED-4D1D-B525-4E101FEF08D8}" type="sibTrans" cxnId="{A593EEEB-B256-4C49-B611-84DC64FE8529}">
      <dgm:prSet/>
      <dgm:spPr/>
      <dgm:t>
        <a:bodyPr/>
        <a:lstStyle/>
        <a:p>
          <a:endParaRPr lang="en-US"/>
        </a:p>
      </dgm:t>
    </dgm:pt>
    <dgm:pt modelId="{B1A731D6-30C3-49CB-9F3F-4D9A07A71C97}">
      <dgm:prSet/>
      <dgm:spPr/>
      <dgm:t>
        <a:bodyPr/>
        <a:lstStyle/>
        <a:p>
          <a:r>
            <a:rPr lang="en-NG" i="1" dirty="0"/>
            <a:t>Hassan Rauf Shaikh</a:t>
          </a:r>
          <a:r>
            <a:rPr lang="en-US" i="1" dirty="0"/>
            <a:t>            (10433414) (B00990809)           25%</a:t>
          </a:r>
          <a:endParaRPr lang="en-US" dirty="0"/>
        </a:p>
      </dgm:t>
    </dgm:pt>
    <dgm:pt modelId="{C152C576-EE57-4E87-B8AF-FAE9C170AC72}" type="parTrans" cxnId="{FFC64BC2-564E-483A-BD3A-38D516215F08}">
      <dgm:prSet/>
      <dgm:spPr/>
      <dgm:t>
        <a:bodyPr/>
        <a:lstStyle/>
        <a:p>
          <a:endParaRPr lang="en-US"/>
        </a:p>
      </dgm:t>
    </dgm:pt>
    <dgm:pt modelId="{FD86FE2B-1E06-4BC3-8465-E2032C69A886}" type="sibTrans" cxnId="{FFC64BC2-564E-483A-BD3A-38D516215F08}">
      <dgm:prSet/>
      <dgm:spPr/>
      <dgm:t>
        <a:bodyPr/>
        <a:lstStyle/>
        <a:p>
          <a:endParaRPr lang="en-US"/>
        </a:p>
      </dgm:t>
    </dgm:pt>
    <dgm:pt modelId="{A1CC2A77-FBE2-4ACC-B17F-F6C78C3483F9}">
      <dgm:prSet/>
      <dgm:spPr/>
      <dgm:t>
        <a:bodyPr/>
        <a:lstStyle/>
        <a:p>
          <a:r>
            <a:rPr lang="en-NG" i="1" dirty="0"/>
            <a:t>Abdul Ahad Khan</a:t>
          </a:r>
          <a:r>
            <a:rPr lang="en-US" i="1" dirty="0"/>
            <a:t>               (10432291) (B00986931)           25%</a:t>
          </a:r>
          <a:endParaRPr lang="en-US" dirty="0"/>
        </a:p>
      </dgm:t>
    </dgm:pt>
    <dgm:pt modelId="{3A846CBF-A1DA-494F-A8AE-C0EF6C3CB707}" type="parTrans" cxnId="{4C4F004A-E086-4F9F-A0E2-22C896A31642}">
      <dgm:prSet/>
      <dgm:spPr/>
      <dgm:t>
        <a:bodyPr/>
        <a:lstStyle/>
        <a:p>
          <a:endParaRPr lang="en-US"/>
        </a:p>
      </dgm:t>
    </dgm:pt>
    <dgm:pt modelId="{7C8E1793-74DA-4A90-8266-71DF217E7D67}" type="sibTrans" cxnId="{4C4F004A-E086-4F9F-A0E2-22C896A31642}">
      <dgm:prSet/>
      <dgm:spPr/>
      <dgm:t>
        <a:bodyPr/>
        <a:lstStyle/>
        <a:p>
          <a:endParaRPr lang="en-US"/>
        </a:p>
      </dgm:t>
    </dgm:pt>
    <dgm:pt modelId="{6035946E-36EA-2345-80EC-23140EC8E6A8}" type="pres">
      <dgm:prSet presAssocID="{1C99F04C-3DB0-401F-A7D1-DBDF6C35083B}" presName="vert0" presStyleCnt="0">
        <dgm:presLayoutVars>
          <dgm:dir/>
          <dgm:animOne val="branch"/>
          <dgm:animLvl val="lvl"/>
        </dgm:presLayoutVars>
      </dgm:prSet>
      <dgm:spPr/>
    </dgm:pt>
    <dgm:pt modelId="{22D2DAA2-9378-2246-8F62-B1FB9A5D859D}" type="pres">
      <dgm:prSet presAssocID="{F8D3FC0B-5F56-448E-AF5E-C83FB24F878F}" presName="thickLine" presStyleLbl="alignNode1" presStyleIdx="0" presStyleCnt="1"/>
      <dgm:spPr/>
    </dgm:pt>
    <dgm:pt modelId="{289D93CD-401C-A347-A897-8E5E730EC5F7}" type="pres">
      <dgm:prSet presAssocID="{F8D3FC0B-5F56-448E-AF5E-C83FB24F878F}" presName="horz1" presStyleCnt="0"/>
      <dgm:spPr/>
    </dgm:pt>
    <dgm:pt modelId="{451D15BB-FFA9-AA43-9A90-A229D6753083}" type="pres">
      <dgm:prSet presAssocID="{F8D3FC0B-5F56-448E-AF5E-C83FB24F878F}" presName="tx1" presStyleLbl="revTx" presStyleIdx="0" presStyleCnt="5"/>
      <dgm:spPr/>
    </dgm:pt>
    <dgm:pt modelId="{E8789625-CC26-BE42-A239-36F65372CE7F}" type="pres">
      <dgm:prSet presAssocID="{F8D3FC0B-5F56-448E-AF5E-C83FB24F878F}" presName="vert1" presStyleCnt="0"/>
      <dgm:spPr/>
    </dgm:pt>
    <dgm:pt modelId="{A797BCF5-262B-8247-A7D8-6E81A6EC22EE}" type="pres">
      <dgm:prSet presAssocID="{260EAB8C-419B-457D-8DD0-E31D0F9AA9F7}" presName="vertSpace2a" presStyleCnt="0"/>
      <dgm:spPr/>
    </dgm:pt>
    <dgm:pt modelId="{AD328551-4CA7-2545-80FA-170ED227DBE7}" type="pres">
      <dgm:prSet presAssocID="{260EAB8C-419B-457D-8DD0-E31D0F9AA9F7}" presName="horz2" presStyleCnt="0"/>
      <dgm:spPr/>
    </dgm:pt>
    <dgm:pt modelId="{E5628E40-473E-FD45-9BD3-420E3C3300C5}" type="pres">
      <dgm:prSet presAssocID="{260EAB8C-419B-457D-8DD0-E31D0F9AA9F7}" presName="horzSpace2" presStyleCnt="0"/>
      <dgm:spPr/>
    </dgm:pt>
    <dgm:pt modelId="{11887D08-D5F6-D54A-BFCD-4C06BC142772}" type="pres">
      <dgm:prSet presAssocID="{260EAB8C-419B-457D-8DD0-E31D0F9AA9F7}" presName="tx2" presStyleLbl="revTx" presStyleIdx="1" presStyleCnt="5"/>
      <dgm:spPr/>
    </dgm:pt>
    <dgm:pt modelId="{C408C0F0-E8DC-1541-835F-31091DB065D3}" type="pres">
      <dgm:prSet presAssocID="{260EAB8C-419B-457D-8DD0-E31D0F9AA9F7}" presName="vert2" presStyleCnt="0"/>
      <dgm:spPr/>
    </dgm:pt>
    <dgm:pt modelId="{A188784C-7770-EE4B-B7C5-377F08D228AA}" type="pres">
      <dgm:prSet presAssocID="{260EAB8C-419B-457D-8DD0-E31D0F9AA9F7}" presName="thinLine2b" presStyleLbl="callout" presStyleIdx="0" presStyleCnt="4"/>
      <dgm:spPr/>
    </dgm:pt>
    <dgm:pt modelId="{A2F1A1D9-37BA-B449-A886-7004B86D648A}" type="pres">
      <dgm:prSet presAssocID="{260EAB8C-419B-457D-8DD0-E31D0F9AA9F7}" presName="vertSpace2b" presStyleCnt="0"/>
      <dgm:spPr/>
    </dgm:pt>
    <dgm:pt modelId="{A7F70B82-FE9B-C54B-9ECB-53F53A3AF3F7}" type="pres">
      <dgm:prSet presAssocID="{39C08A77-6E0B-407B-A04B-CE805A9F99F1}" presName="horz2" presStyleCnt="0"/>
      <dgm:spPr/>
    </dgm:pt>
    <dgm:pt modelId="{185ABF77-441B-8B4E-8E49-6285190E33C2}" type="pres">
      <dgm:prSet presAssocID="{39C08A77-6E0B-407B-A04B-CE805A9F99F1}" presName="horzSpace2" presStyleCnt="0"/>
      <dgm:spPr/>
    </dgm:pt>
    <dgm:pt modelId="{C7369AEF-1531-DC4A-B038-8F3959915FFB}" type="pres">
      <dgm:prSet presAssocID="{39C08A77-6E0B-407B-A04B-CE805A9F99F1}" presName="tx2" presStyleLbl="revTx" presStyleIdx="2" presStyleCnt="5"/>
      <dgm:spPr/>
    </dgm:pt>
    <dgm:pt modelId="{1BA71A2F-8F6E-E54B-B5F6-22A7CCEEF156}" type="pres">
      <dgm:prSet presAssocID="{39C08A77-6E0B-407B-A04B-CE805A9F99F1}" presName="vert2" presStyleCnt="0"/>
      <dgm:spPr/>
    </dgm:pt>
    <dgm:pt modelId="{091AD2CA-A7B6-374B-94E6-9E71AC5E61A9}" type="pres">
      <dgm:prSet presAssocID="{39C08A77-6E0B-407B-A04B-CE805A9F99F1}" presName="thinLine2b" presStyleLbl="callout" presStyleIdx="1" presStyleCnt="4"/>
      <dgm:spPr/>
    </dgm:pt>
    <dgm:pt modelId="{790CD961-4A4A-6444-8DBC-97B1A1809FE0}" type="pres">
      <dgm:prSet presAssocID="{39C08A77-6E0B-407B-A04B-CE805A9F99F1}" presName="vertSpace2b" presStyleCnt="0"/>
      <dgm:spPr/>
    </dgm:pt>
    <dgm:pt modelId="{EEAF0B41-EB46-194E-BA52-49D298A69301}" type="pres">
      <dgm:prSet presAssocID="{B1A731D6-30C3-49CB-9F3F-4D9A07A71C97}" presName="horz2" presStyleCnt="0"/>
      <dgm:spPr/>
    </dgm:pt>
    <dgm:pt modelId="{B8E83EA4-F9D6-2245-A646-8D453A70F9AE}" type="pres">
      <dgm:prSet presAssocID="{B1A731D6-30C3-49CB-9F3F-4D9A07A71C97}" presName="horzSpace2" presStyleCnt="0"/>
      <dgm:spPr/>
    </dgm:pt>
    <dgm:pt modelId="{679DFB23-B8D4-ED4A-9247-78D8394300B0}" type="pres">
      <dgm:prSet presAssocID="{B1A731D6-30C3-49CB-9F3F-4D9A07A71C97}" presName="tx2" presStyleLbl="revTx" presStyleIdx="3" presStyleCnt="5"/>
      <dgm:spPr/>
    </dgm:pt>
    <dgm:pt modelId="{A473DEEA-BF2A-004D-B702-C4EA58CF9875}" type="pres">
      <dgm:prSet presAssocID="{B1A731D6-30C3-49CB-9F3F-4D9A07A71C97}" presName="vert2" presStyleCnt="0"/>
      <dgm:spPr/>
    </dgm:pt>
    <dgm:pt modelId="{A6CB782D-2DBA-434F-A539-39FF259B8BD7}" type="pres">
      <dgm:prSet presAssocID="{B1A731D6-30C3-49CB-9F3F-4D9A07A71C97}" presName="thinLine2b" presStyleLbl="callout" presStyleIdx="2" presStyleCnt="4"/>
      <dgm:spPr/>
    </dgm:pt>
    <dgm:pt modelId="{233FE28E-2646-3B41-B42A-E0D76D20EE78}" type="pres">
      <dgm:prSet presAssocID="{B1A731D6-30C3-49CB-9F3F-4D9A07A71C97}" presName="vertSpace2b" presStyleCnt="0"/>
      <dgm:spPr/>
    </dgm:pt>
    <dgm:pt modelId="{48476610-D331-6A44-9943-10B60A3BAAE1}" type="pres">
      <dgm:prSet presAssocID="{A1CC2A77-FBE2-4ACC-B17F-F6C78C3483F9}" presName="horz2" presStyleCnt="0"/>
      <dgm:spPr/>
    </dgm:pt>
    <dgm:pt modelId="{C363BCC5-D6AA-B94C-BF84-A8A0BC4F7619}" type="pres">
      <dgm:prSet presAssocID="{A1CC2A77-FBE2-4ACC-B17F-F6C78C3483F9}" presName="horzSpace2" presStyleCnt="0"/>
      <dgm:spPr/>
    </dgm:pt>
    <dgm:pt modelId="{BD654B4F-C170-C94E-B222-BCB0F0EF6B01}" type="pres">
      <dgm:prSet presAssocID="{A1CC2A77-FBE2-4ACC-B17F-F6C78C3483F9}" presName="tx2" presStyleLbl="revTx" presStyleIdx="4" presStyleCnt="5"/>
      <dgm:spPr/>
    </dgm:pt>
    <dgm:pt modelId="{19DF76B1-4FE6-1F4A-BCEF-F8686B6DCE9E}" type="pres">
      <dgm:prSet presAssocID="{A1CC2A77-FBE2-4ACC-B17F-F6C78C3483F9}" presName="vert2" presStyleCnt="0"/>
      <dgm:spPr/>
    </dgm:pt>
    <dgm:pt modelId="{BB78222A-1D02-C244-90FD-0A5A9DBBECF6}" type="pres">
      <dgm:prSet presAssocID="{A1CC2A77-FBE2-4ACC-B17F-F6C78C3483F9}" presName="thinLine2b" presStyleLbl="callout" presStyleIdx="3" presStyleCnt="4"/>
      <dgm:spPr/>
    </dgm:pt>
    <dgm:pt modelId="{EE0F014C-C19A-9F4A-8120-4E501D93D984}" type="pres">
      <dgm:prSet presAssocID="{A1CC2A77-FBE2-4ACC-B17F-F6C78C3483F9}" presName="vertSpace2b" presStyleCnt="0"/>
      <dgm:spPr/>
    </dgm:pt>
  </dgm:ptLst>
  <dgm:cxnLst>
    <dgm:cxn modelId="{4C4F004A-E086-4F9F-A0E2-22C896A31642}" srcId="{F8D3FC0B-5F56-448E-AF5E-C83FB24F878F}" destId="{A1CC2A77-FBE2-4ACC-B17F-F6C78C3483F9}" srcOrd="3" destOrd="0" parTransId="{3A846CBF-A1DA-494F-A8AE-C0EF6C3CB707}" sibTransId="{7C8E1793-74DA-4A90-8266-71DF217E7D67}"/>
    <dgm:cxn modelId="{A2C5A573-C41E-3349-A285-DEB1CC5D5383}" type="presOf" srcId="{F8D3FC0B-5F56-448E-AF5E-C83FB24F878F}" destId="{451D15BB-FFA9-AA43-9A90-A229D6753083}" srcOrd="0" destOrd="0" presId="urn:microsoft.com/office/officeart/2008/layout/LinedList"/>
    <dgm:cxn modelId="{CB187656-A892-45DB-A058-04007E2A3051}" srcId="{F8D3FC0B-5F56-448E-AF5E-C83FB24F878F}" destId="{260EAB8C-419B-457D-8DD0-E31D0F9AA9F7}" srcOrd="0" destOrd="0" parTransId="{84C7107F-2972-4350-A189-990871CF6182}" sibTransId="{15299541-C7DA-4047-BE81-C0A427D73B17}"/>
    <dgm:cxn modelId="{5E8A2D58-03A3-304B-8B3B-CD15CFD81B9F}" type="presOf" srcId="{A1CC2A77-FBE2-4ACC-B17F-F6C78C3483F9}" destId="{BD654B4F-C170-C94E-B222-BCB0F0EF6B01}" srcOrd="0" destOrd="0" presId="urn:microsoft.com/office/officeart/2008/layout/LinedList"/>
    <dgm:cxn modelId="{0AE626A1-1142-6F49-985C-9675CB0E1082}" type="presOf" srcId="{1C99F04C-3DB0-401F-A7D1-DBDF6C35083B}" destId="{6035946E-36EA-2345-80EC-23140EC8E6A8}" srcOrd="0" destOrd="0" presId="urn:microsoft.com/office/officeart/2008/layout/LinedList"/>
    <dgm:cxn modelId="{6BB1D6B2-9934-3A4D-8430-2E5C065B6C96}" type="presOf" srcId="{260EAB8C-419B-457D-8DD0-E31D0F9AA9F7}" destId="{11887D08-D5F6-D54A-BFCD-4C06BC142772}" srcOrd="0" destOrd="0" presId="urn:microsoft.com/office/officeart/2008/layout/LinedList"/>
    <dgm:cxn modelId="{FFC64BC2-564E-483A-BD3A-38D516215F08}" srcId="{F8D3FC0B-5F56-448E-AF5E-C83FB24F878F}" destId="{B1A731D6-30C3-49CB-9F3F-4D9A07A71C97}" srcOrd="2" destOrd="0" parTransId="{C152C576-EE57-4E87-B8AF-FAE9C170AC72}" sibTransId="{FD86FE2B-1E06-4BC3-8465-E2032C69A886}"/>
    <dgm:cxn modelId="{EA9F72C8-3CBD-7F46-AFA6-CCA96034AC82}" type="presOf" srcId="{39C08A77-6E0B-407B-A04B-CE805A9F99F1}" destId="{C7369AEF-1531-DC4A-B038-8F3959915FFB}" srcOrd="0" destOrd="0" presId="urn:microsoft.com/office/officeart/2008/layout/LinedList"/>
    <dgm:cxn modelId="{66DBB4D6-0313-4AAC-A449-8B2C55DEB2D8}" srcId="{1C99F04C-3DB0-401F-A7D1-DBDF6C35083B}" destId="{F8D3FC0B-5F56-448E-AF5E-C83FB24F878F}" srcOrd="0" destOrd="0" parTransId="{D933047B-AFA1-42A6-8E57-061016F8AACE}" sibTransId="{C9BA769C-6D44-4CD2-B6ED-FCD1901FC062}"/>
    <dgm:cxn modelId="{A593EEEB-B256-4C49-B611-84DC64FE8529}" srcId="{F8D3FC0B-5F56-448E-AF5E-C83FB24F878F}" destId="{39C08A77-6E0B-407B-A04B-CE805A9F99F1}" srcOrd="1" destOrd="0" parTransId="{B30CF34E-9652-4ECA-9C94-B39D1399FF31}" sibTransId="{05C28FD9-FCED-4D1D-B525-4E101FEF08D8}"/>
    <dgm:cxn modelId="{F8D4F6FC-834E-9949-A304-83AE6BA82097}" type="presOf" srcId="{B1A731D6-30C3-49CB-9F3F-4D9A07A71C97}" destId="{679DFB23-B8D4-ED4A-9247-78D8394300B0}" srcOrd="0" destOrd="0" presId="urn:microsoft.com/office/officeart/2008/layout/LinedList"/>
    <dgm:cxn modelId="{EEFB86D2-456A-0247-8511-C81E80300A81}" type="presParOf" srcId="{6035946E-36EA-2345-80EC-23140EC8E6A8}" destId="{22D2DAA2-9378-2246-8F62-B1FB9A5D859D}" srcOrd="0" destOrd="0" presId="urn:microsoft.com/office/officeart/2008/layout/LinedList"/>
    <dgm:cxn modelId="{52E33FB6-DA7F-9C48-90C5-9C6AF658CB70}" type="presParOf" srcId="{6035946E-36EA-2345-80EC-23140EC8E6A8}" destId="{289D93CD-401C-A347-A897-8E5E730EC5F7}" srcOrd="1" destOrd="0" presId="urn:microsoft.com/office/officeart/2008/layout/LinedList"/>
    <dgm:cxn modelId="{93C5C16B-20EC-C749-968F-63BCBA24D052}" type="presParOf" srcId="{289D93CD-401C-A347-A897-8E5E730EC5F7}" destId="{451D15BB-FFA9-AA43-9A90-A229D6753083}" srcOrd="0" destOrd="0" presId="urn:microsoft.com/office/officeart/2008/layout/LinedList"/>
    <dgm:cxn modelId="{B33F8C24-A61C-0345-BF86-F22FF1182F83}" type="presParOf" srcId="{289D93CD-401C-A347-A897-8E5E730EC5F7}" destId="{E8789625-CC26-BE42-A239-36F65372CE7F}" srcOrd="1" destOrd="0" presId="urn:microsoft.com/office/officeart/2008/layout/LinedList"/>
    <dgm:cxn modelId="{A0B170CD-81F0-E640-B9DD-7E25F5D2FA68}" type="presParOf" srcId="{E8789625-CC26-BE42-A239-36F65372CE7F}" destId="{A797BCF5-262B-8247-A7D8-6E81A6EC22EE}" srcOrd="0" destOrd="0" presId="urn:microsoft.com/office/officeart/2008/layout/LinedList"/>
    <dgm:cxn modelId="{B830B510-501D-E342-95F7-7182A93B6A69}" type="presParOf" srcId="{E8789625-CC26-BE42-A239-36F65372CE7F}" destId="{AD328551-4CA7-2545-80FA-170ED227DBE7}" srcOrd="1" destOrd="0" presId="urn:microsoft.com/office/officeart/2008/layout/LinedList"/>
    <dgm:cxn modelId="{951C556B-3AEC-EF48-99C9-EC4713645C03}" type="presParOf" srcId="{AD328551-4CA7-2545-80FA-170ED227DBE7}" destId="{E5628E40-473E-FD45-9BD3-420E3C3300C5}" srcOrd="0" destOrd="0" presId="urn:microsoft.com/office/officeart/2008/layout/LinedList"/>
    <dgm:cxn modelId="{D0C100CB-4C78-3B47-A970-735049F79745}" type="presParOf" srcId="{AD328551-4CA7-2545-80FA-170ED227DBE7}" destId="{11887D08-D5F6-D54A-BFCD-4C06BC142772}" srcOrd="1" destOrd="0" presId="urn:microsoft.com/office/officeart/2008/layout/LinedList"/>
    <dgm:cxn modelId="{DD704C5C-2A87-584F-AFEC-6FC44EAF8645}" type="presParOf" srcId="{AD328551-4CA7-2545-80FA-170ED227DBE7}" destId="{C408C0F0-E8DC-1541-835F-31091DB065D3}" srcOrd="2" destOrd="0" presId="urn:microsoft.com/office/officeart/2008/layout/LinedList"/>
    <dgm:cxn modelId="{FE8F2118-BD71-964E-AB7C-12C791E3F3B1}" type="presParOf" srcId="{E8789625-CC26-BE42-A239-36F65372CE7F}" destId="{A188784C-7770-EE4B-B7C5-377F08D228AA}" srcOrd="2" destOrd="0" presId="urn:microsoft.com/office/officeart/2008/layout/LinedList"/>
    <dgm:cxn modelId="{E7C335FF-B7C8-0C4B-9C78-98B08E8BC6F8}" type="presParOf" srcId="{E8789625-CC26-BE42-A239-36F65372CE7F}" destId="{A2F1A1D9-37BA-B449-A886-7004B86D648A}" srcOrd="3" destOrd="0" presId="urn:microsoft.com/office/officeart/2008/layout/LinedList"/>
    <dgm:cxn modelId="{5359C1F0-7DE6-A24F-8645-3B86AB922A3D}" type="presParOf" srcId="{E8789625-CC26-BE42-A239-36F65372CE7F}" destId="{A7F70B82-FE9B-C54B-9ECB-53F53A3AF3F7}" srcOrd="4" destOrd="0" presId="urn:microsoft.com/office/officeart/2008/layout/LinedList"/>
    <dgm:cxn modelId="{4DBD3A22-2E0C-E04D-BA0B-375B53195DBE}" type="presParOf" srcId="{A7F70B82-FE9B-C54B-9ECB-53F53A3AF3F7}" destId="{185ABF77-441B-8B4E-8E49-6285190E33C2}" srcOrd="0" destOrd="0" presId="urn:microsoft.com/office/officeart/2008/layout/LinedList"/>
    <dgm:cxn modelId="{1204BDE7-067A-BE4C-A8E9-DFCE8BAEC060}" type="presParOf" srcId="{A7F70B82-FE9B-C54B-9ECB-53F53A3AF3F7}" destId="{C7369AEF-1531-DC4A-B038-8F3959915FFB}" srcOrd="1" destOrd="0" presId="urn:microsoft.com/office/officeart/2008/layout/LinedList"/>
    <dgm:cxn modelId="{08C0641A-773F-414D-8545-E8C8468EBC4D}" type="presParOf" srcId="{A7F70B82-FE9B-C54B-9ECB-53F53A3AF3F7}" destId="{1BA71A2F-8F6E-E54B-B5F6-22A7CCEEF156}" srcOrd="2" destOrd="0" presId="urn:microsoft.com/office/officeart/2008/layout/LinedList"/>
    <dgm:cxn modelId="{0A296122-78A2-4247-8BA9-3E2FBBF859B6}" type="presParOf" srcId="{E8789625-CC26-BE42-A239-36F65372CE7F}" destId="{091AD2CA-A7B6-374B-94E6-9E71AC5E61A9}" srcOrd="5" destOrd="0" presId="urn:microsoft.com/office/officeart/2008/layout/LinedList"/>
    <dgm:cxn modelId="{D81C4A5A-4E87-8F4C-9E62-106520A7E8A8}" type="presParOf" srcId="{E8789625-CC26-BE42-A239-36F65372CE7F}" destId="{790CD961-4A4A-6444-8DBC-97B1A1809FE0}" srcOrd="6" destOrd="0" presId="urn:microsoft.com/office/officeart/2008/layout/LinedList"/>
    <dgm:cxn modelId="{C528631F-98E7-FD47-8FF6-12CC28F4B5C7}" type="presParOf" srcId="{E8789625-CC26-BE42-A239-36F65372CE7F}" destId="{EEAF0B41-EB46-194E-BA52-49D298A69301}" srcOrd="7" destOrd="0" presId="urn:microsoft.com/office/officeart/2008/layout/LinedList"/>
    <dgm:cxn modelId="{8D741CBF-3898-484A-91A2-A601104BD06A}" type="presParOf" srcId="{EEAF0B41-EB46-194E-BA52-49D298A69301}" destId="{B8E83EA4-F9D6-2245-A646-8D453A70F9AE}" srcOrd="0" destOrd="0" presId="urn:microsoft.com/office/officeart/2008/layout/LinedList"/>
    <dgm:cxn modelId="{CB00EC08-59E2-C440-A0F3-ACC52D28C95C}" type="presParOf" srcId="{EEAF0B41-EB46-194E-BA52-49D298A69301}" destId="{679DFB23-B8D4-ED4A-9247-78D8394300B0}" srcOrd="1" destOrd="0" presId="urn:microsoft.com/office/officeart/2008/layout/LinedList"/>
    <dgm:cxn modelId="{2078038D-12EF-4148-9514-08734CCC9463}" type="presParOf" srcId="{EEAF0B41-EB46-194E-BA52-49D298A69301}" destId="{A473DEEA-BF2A-004D-B702-C4EA58CF9875}" srcOrd="2" destOrd="0" presId="urn:microsoft.com/office/officeart/2008/layout/LinedList"/>
    <dgm:cxn modelId="{F2D04683-AD42-3746-9C9B-9DABE6B843DC}" type="presParOf" srcId="{E8789625-CC26-BE42-A239-36F65372CE7F}" destId="{A6CB782D-2DBA-434F-A539-39FF259B8BD7}" srcOrd="8" destOrd="0" presId="urn:microsoft.com/office/officeart/2008/layout/LinedList"/>
    <dgm:cxn modelId="{B8C55749-2D75-4B42-B3CC-1554DDF2989D}" type="presParOf" srcId="{E8789625-CC26-BE42-A239-36F65372CE7F}" destId="{233FE28E-2646-3B41-B42A-E0D76D20EE78}" srcOrd="9" destOrd="0" presId="urn:microsoft.com/office/officeart/2008/layout/LinedList"/>
    <dgm:cxn modelId="{C87743A7-69E2-7F4E-974F-DB047FF1A52F}" type="presParOf" srcId="{E8789625-CC26-BE42-A239-36F65372CE7F}" destId="{48476610-D331-6A44-9943-10B60A3BAAE1}" srcOrd="10" destOrd="0" presId="urn:microsoft.com/office/officeart/2008/layout/LinedList"/>
    <dgm:cxn modelId="{BD6B8365-2CDE-F340-B889-3399080DA313}" type="presParOf" srcId="{48476610-D331-6A44-9943-10B60A3BAAE1}" destId="{C363BCC5-D6AA-B94C-BF84-A8A0BC4F7619}" srcOrd="0" destOrd="0" presId="urn:microsoft.com/office/officeart/2008/layout/LinedList"/>
    <dgm:cxn modelId="{24C291EB-CF9E-6649-8438-D9488B4CDB09}" type="presParOf" srcId="{48476610-D331-6A44-9943-10B60A3BAAE1}" destId="{BD654B4F-C170-C94E-B222-BCB0F0EF6B01}" srcOrd="1" destOrd="0" presId="urn:microsoft.com/office/officeart/2008/layout/LinedList"/>
    <dgm:cxn modelId="{3A6C38D3-06AC-D949-860E-27B5720C8763}" type="presParOf" srcId="{48476610-D331-6A44-9943-10B60A3BAAE1}" destId="{19DF76B1-4FE6-1F4A-BCEF-F8686B6DCE9E}" srcOrd="2" destOrd="0" presId="urn:microsoft.com/office/officeart/2008/layout/LinedList"/>
    <dgm:cxn modelId="{4605D36A-37FF-694B-9111-9B72222296A2}" type="presParOf" srcId="{E8789625-CC26-BE42-A239-36F65372CE7F}" destId="{BB78222A-1D02-C244-90FD-0A5A9DBBECF6}" srcOrd="11" destOrd="0" presId="urn:microsoft.com/office/officeart/2008/layout/LinedList"/>
    <dgm:cxn modelId="{37D99E6C-12E1-E248-AFB5-19A65EB7C7FC}" type="presParOf" srcId="{E8789625-CC26-BE42-A239-36F65372CE7F}" destId="{EE0F014C-C19A-9F4A-8120-4E501D93D984}" srcOrd="12"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582247-A3EC-4709-A45D-CE321E07E8F3}" type="doc">
      <dgm:prSet loTypeId="urn:microsoft.com/office/officeart/2005/8/layout/matrix1" loCatId="matrix" qsTypeId="urn:microsoft.com/office/officeart/2005/8/quickstyle/simple2" qsCatId="simple" csTypeId="urn:microsoft.com/office/officeart/2005/8/colors/colorful5" csCatId="colorful" phldr="1"/>
      <dgm:spPr/>
      <dgm:t>
        <a:bodyPr/>
        <a:lstStyle/>
        <a:p>
          <a:endParaRPr lang="en-PK"/>
        </a:p>
      </dgm:t>
    </dgm:pt>
    <dgm:pt modelId="{E08D38F6-8235-41FE-9A0F-1B507E84F5DA}">
      <dgm:prSet phldrT="[Text]"/>
      <dgm:spPr/>
      <dgm:t>
        <a:bodyPr/>
        <a:lstStyle/>
        <a:p>
          <a:r>
            <a:rPr lang="en-US" b="1" dirty="0"/>
            <a:t>Pakistan’s Textile Industry In the World (ILO, </a:t>
          </a:r>
          <a:r>
            <a:rPr lang="en-US" b="1" dirty="0" err="1"/>
            <a:t>n.d</a:t>
          </a:r>
          <a:r>
            <a:rPr lang="en-US" b="1" dirty="0"/>
            <a:t>)</a:t>
          </a:r>
          <a:endParaRPr lang="en-PK" b="1" dirty="0"/>
        </a:p>
      </dgm:t>
    </dgm:pt>
    <dgm:pt modelId="{C5F9BD2C-1181-4E23-B327-2D210FF985B0}" type="parTrans" cxnId="{52311106-7781-4D92-BC52-F82A8DA735F7}">
      <dgm:prSet/>
      <dgm:spPr/>
      <dgm:t>
        <a:bodyPr/>
        <a:lstStyle/>
        <a:p>
          <a:endParaRPr lang="en-PK"/>
        </a:p>
      </dgm:t>
    </dgm:pt>
    <dgm:pt modelId="{01E2C304-6F80-4B43-9AF8-31409B360EE7}" type="sibTrans" cxnId="{52311106-7781-4D92-BC52-F82A8DA735F7}">
      <dgm:prSet/>
      <dgm:spPr/>
      <dgm:t>
        <a:bodyPr/>
        <a:lstStyle/>
        <a:p>
          <a:endParaRPr lang="en-PK"/>
        </a:p>
      </dgm:t>
    </dgm:pt>
    <dgm:pt modelId="{561B580F-272F-45A9-A719-E440F63C8A9A}">
      <dgm:prSet phldrT="[Text]"/>
      <dgm:spPr/>
      <dgm:t>
        <a:bodyPr/>
        <a:lstStyle/>
        <a:p>
          <a:r>
            <a:rPr lang="en-US" b="1" dirty="0"/>
            <a:t>Backbone of the economy: </a:t>
          </a:r>
          <a:r>
            <a:rPr lang="en-US" dirty="0"/>
            <a:t>The industry is a major employer and contributor to exports.</a:t>
          </a:r>
        </a:p>
      </dgm:t>
    </dgm:pt>
    <dgm:pt modelId="{28314BF4-544C-447D-B984-50B73FDF55B2}" type="parTrans" cxnId="{F4959EF4-3E66-48C0-9FEF-DC798143AF15}">
      <dgm:prSet/>
      <dgm:spPr/>
      <dgm:t>
        <a:bodyPr/>
        <a:lstStyle/>
        <a:p>
          <a:endParaRPr lang="en-PK"/>
        </a:p>
      </dgm:t>
    </dgm:pt>
    <dgm:pt modelId="{D8F01DCE-11D6-47EA-8035-58F1D1EB8139}" type="sibTrans" cxnId="{F4959EF4-3E66-48C0-9FEF-DC798143AF15}">
      <dgm:prSet/>
      <dgm:spPr/>
      <dgm:t>
        <a:bodyPr/>
        <a:lstStyle/>
        <a:p>
          <a:endParaRPr lang="en-PK"/>
        </a:p>
      </dgm:t>
    </dgm:pt>
    <dgm:pt modelId="{5C3C7653-8EDA-43B9-A775-F555C39A70A0}">
      <dgm:prSet phldrT="[Text]"/>
      <dgm:spPr/>
      <dgm:t>
        <a:bodyPr/>
        <a:lstStyle/>
        <a:p>
          <a:r>
            <a:rPr lang="en-US" b="1" dirty="0"/>
            <a:t>Global competition:</a:t>
          </a:r>
          <a:r>
            <a:rPr lang="en-US" dirty="0"/>
            <a:t> Facing stiff competition from regional rivals like Bangladesh and India.</a:t>
          </a:r>
          <a:endParaRPr lang="en-PK" dirty="0"/>
        </a:p>
      </dgm:t>
    </dgm:pt>
    <dgm:pt modelId="{D9197DD9-91AD-494C-86AD-5D13569DD557}" type="parTrans" cxnId="{E067C8DA-1FF2-41E2-A002-E3374A3601A0}">
      <dgm:prSet/>
      <dgm:spPr/>
      <dgm:t>
        <a:bodyPr/>
        <a:lstStyle/>
        <a:p>
          <a:endParaRPr lang="en-PK"/>
        </a:p>
      </dgm:t>
    </dgm:pt>
    <dgm:pt modelId="{3EBB0E17-23DE-43D3-BF57-D1008BF7262D}" type="sibTrans" cxnId="{E067C8DA-1FF2-41E2-A002-E3374A3601A0}">
      <dgm:prSet/>
      <dgm:spPr/>
      <dgm:t>
        <a:bodyPr/>
        <a:lstStyle/>
        <a:p>
          <a:endParaRPr lang="en-PK"/>
        </a:p>
      </dgm:t>
    </dgm:pt>
    <dgm:pt modelId="{8336E92C-959F-4794-ADDD-CA5FA95CB8C8}">
      <dgm:prSet phldrT="[Text]"/>
      <dgm:spPr/>
      <dgm:t>
        <a:bodyPr/>
        <a:lstStyle/>
        <a:p>
          <a:r>
            <a:rPr lang="en-US" b="1" dirty="0"/>
            <a:t>Potential for growth: </a:t>
          </a:r>
          <a:r>
            <a:rPr lang="en-US" b="0" dirty="0"/>
            <a:t>The industry can recover and thrive with the right policies and investments.</a:t>
          </a:r>
          <a:endParaRPr lang="en-PK" b="0" dirty="0"/>
        </a:p>
      </dgm:t>
    </dgm:pt>
    <dgm:pt modelId="{76BFA126-00DA-4459-8692-2C9FED84DFC7}" type="parTrans" cxnId="{CAB755E3-84C7-4657-BD4B-3938C69608E4}">
      <dgm:prSet/>
      <dgm:spPr/>
      <dgm:t>
        <a:bodyPr/>
        <a:lstStyle/>
        <a:p>
          <a:endParaRPr lang="en-PK"/>
        </a:p>
      </dgm:t>
    </dgm:pt>
    <dgm:pt modelId="{5C4C8F82-7497-4BD0-95D1-22D598402180}" type="sibTrans" cxnId="{CAB755E3-84C7-4657-BD4B-3938C69608E4}">
      <dgm:prSet/>
      <dgm:spPr/>
      <dgm:t>
        <a:bodyPr/>
        <a:lstStyle/>
        <a:p>
          <a:endParaRPr lang="en-PK"/>
        </a:p>
      </dgm:t>
    </dgm:pt>
    <dgm:pt modelId="{659E35A8-09AA-4892-B8A5-272BEDCF92AD}">
      <dgm:prSet phldrT="[Text]"/>
      <dgm:spPr/>
      <dgm:t>
        <a:bodyPr/>
        <a:lstStyle/>
        <a:p>
          <a:r>
            <a:rPr lang="en-US" b="1" dirty="0"/>
            <a:t>Cotton production: </a:t>
          </a:r>
          <a:r>
            <a:rPr lang="en-US" b="0" dirty="0"/>
            <a:t>Pakistan is a major cotton producer that provides key raw materials</a:t>
          </a:r>
          <a:r>
            <a:rPr lang="en-US" b="1" dirty="0"/>
            <a:t>.</a:t>
          </a:r>
          <a:endParaRPr lang="en-PK" dirty="0"/>
        </a:p>
      </dgm:t>
    </dgm:pt>
    <dgm:pt modelId="{2953DB4C-6EB5-4724-83B6-DE84B33813A4}" type="parTrans" cxnId="{9BFE266D-729E-4A8F-B8C0-34EEAD8EE59D}">
      <dgm:prSet/>
      <dgm:spPr/>
      <dgm:t>
        <a:bodyPr/>
        <a:lstStyle/>
        <a:p>
          <a:endParaRPr lang="en-PK"/>
        </a:p>
      </dgm:t>
    </dgm:pt>
    <dgm:pt modelId="{FF4E3887-E7DC-4538-AFC7-7B4FA1E2ED39}" type="sibTrans" cxnId="{9BFE266D-729E-4A8F-B8C0-34EEAD8EE59D}">
      <dgm:prSet/>
      <dgm:spPr/>
      <dgm:t>
        <a:bodyPr/>
        <a:lstStyle/>
        <a:p>
          <a:endParaRPr lang="en-PK"/>
        </a:p>
      </dgm:t>
    </dgm:pt>
    <dgm:pt modelId="{5BA2ABDD-C74E-4736-9310-22BBAD672223}" type="pres">
      <dgm:prSet presAssocID="{69582247-A3EC-4709-A45D-CE321E07E8F3}" presName="diagram" presStyleCnt="0">
        <dgm:presLayoutVars>
          <dgm:chMax val="1"/>
          <dgm:dir/>
          <dgm:animLvl val="ctr"/>
          <dgm:resizeHandles val="exact"/>
        </dgm:presLayoutVars>
      </dgm:prSet>
      <dgm:spPr/>
    </dgm:pt>
    <dgm:pt modelId="{10983E35-9936-43B1-9437-BC9F69A57839}" type="pres">
      <dgm:prSet presAssocID="{69582247-A3EC-4709-A45D-CE321E07E8F3}" presName="matrix" presStyleCnt="0"/>
      <dgm:spPr/>
    </dgm:pt>
    <dgm:pt modelId="{BF01191A-0F96-4C9F-8EA8-0511AA65DF5B}" type="pres">
      <dgm:prSet presAssocID="{69582247-A3EC-4709-A45D-CE321E07E8F3}" presName="tile1" presStyleLbl="node1" presStyleIdx="0" presStyleCnt="4"/>
      <dgm:spPr/>
    </dgm:pt>
    <dgm:pt modelId="{AFE8684A-320D-4B59-B006-D9511C0C34B9}" type="pres">
      <dgm:prSet presAssocID="{69582247-A3EC-4709-A45D-CE321E07E8F3}" presName="tile1text" presStyleLbl="node1" presStyleIdx="0" presStyleCnt="4">
        <dgm:presLayoutVars>
          <dgm:chMax val="0"/>
          <dgm:chPref val="0"/>
          <dgm:bulletEnabled val="1"/>
        </dgm:presLayoutVars>
      </dgm:prSet>
      <dgm:spPr/>
    </dgm:pt>
    <dgm:pt modelId="{2B36314A-A563-44A4-BBCD-7FF294CDAC88}" type="pres">
      <dgm:prSet presAssocID="{69582247-A3EC-4709-A45D-CE321E07E8F3}" presName="tile2" presStyleLbl="node1" presStyleIdx="1" presStyleCnt="4"/>
      <dgm:spPr/>
    </dgm:pt>
    <dgm:pt modelId="{3DA1A595-8DC9-450A-B069-694E981B6EEA}" type="pres">
      <dgm:prSet presAssocID="{69582247-A3EC-4709-A45D-CE321E07E8F3}" presName="tile2text" presStyleLbl="node1" presStyleIdx="1" presStyleCnt="4">
        <dgm:presLayoutVars>
          <dgm:chMax val="0"/>
          <dgm:chPref val="0"/>
          <dgm:bulletEnabled val="1"/>
        </dgm:presLayoutVars>
      </dgm:prSet>
      <dgm:spPr/>
    </dgm:pt>
    <dgm:pt modelId="{8F7C191B-A375-4461-935A-E19DCCA54738}" type="pres">
      <dgm:prSet presAssocID="{69582247-A3EC-4709-A45D-CE321E07E8F3}" presName="tile3" presStyleLbl="node1" presStyleIdx="2" presStyleCnt="4"/>
      <dgm:spPr/>
    </dgm:pt>
    <dgm:pt modelId="{5AC273F9-C13C-48E0-ACD2-8C7EBA68E930}" type="pres">
      <dgm:prSet presAssocID="{69582247-A3EC-4709-A45D-CE321E07E8F3}" presName="tile3text" presStyleLbl="node1" presStyleIdx="2" presStyleCnt="4">
        <dgm:presLayoutVars>
          <dgm:chMax val="0"/>
          <dgm:chPref val="0"/>
          <dgm:bulletEnabled val="1"/>
        </dgm:presLayoutVars>
      </dgm:prSet>
      <dgm:spPr/>
    </dgm:pt>
    <dgm:pt modelId="{6A4BD7F2-BB74-4481-9AEC-9623E36CAF1C}" type="pres">
      <dgm:prSet presAssocID="{69582247-A3EC-4709-A45D-CE321E07E8F3}" presName="tile4" presStyleLbl="node1" presStyleIdx="3" presStyleCnt="4"/>
      <dgm:spPr/>
    </dgm:pt>
    <dgm:pt modelId="{5912405A-9E46-4AF5-80B9-0488ABBF1A46}" type="pres">
      <dgm:prSet presAssocID="{69582247-A3EC-4709-A45D-CE321E07E8F3}" presName="tile4text" presStyleLbl="node1" presStyleIdx="3" presStyleCnt="4">
        <dgm:presLayoutVars>
          <dgm:chMax val="0"/>
          <dgm:chPref val="0"/>
          <dgm:bulletEnabled val="1"/>
        </dgm:presLayoutVars>
      </dgm:prSet>
      <dgm:spPr/>
    </dgm:pt>
    <dgm:pt modelId="{C9440EB9-979C-4CE8-97C5-5BC34EA1032D}" type="pres">
      <dgm:prSet presAssocID="{69582247-A3EC-4709-A45D-CE321E07E8F3}" presName="centerTile" presStyleLbl="fgShp" presStyleIdx="0" presStyleCnt="1" custScaleX="148836" custScaleY="101352">
        <dgm:presLayoutVars>
          <dgm:chMax val="0"/>
          <dgm:chPref val="0"/>
        </dgm:presLayoutVars>
      </dgm:prSet>
      <dgm:spPr/>
    </dgm:pt>
  </dgm:ptLst>
  <dgm:cxnLst>
    <dgm:cxn modelId="{52311106-7781-4D92-BC52-F82A8DA735F7}" srcId="{69582247-A3EC-4709-A45D-CE321E07E8F3}" destId="{E08D38F6-8235-41FE-9A0F-1B507E84F5DA}" srcOrd="0" destOrd="0" parTransId="{C5F9BD2C-1181-4E23-B327-2D210FF985B0}" sibTransId="{01E2C304-6F80-4B43-9AF8-31409B360EE7}"/>
    <dgm:cxn modelId="{827F9F4A-A8B4-4708-8C1C-AC4387B871AE}" type="presOf" srcId="{659E35A8-09AA-4892-B8A5-272BEDCF92AD}" destId="{5912405A-9E46-4AF5-80B9-0488ABBF1A46}" srcOrd="1" destOrd="0" presId="urn:microsoft.com/office/officeart/2005/8/layout/matrix1"/>
    <dgm:cxn modelId="{9BFE266D-729E-4A8F-B8C0-34EEAD8EE59D}" srcId="{E08D38F6-8235-41FE-9A0F-1B507E84F5DA}" destId="{659E35A8-09AA-4892-B8A5-272BEDCF92AD}" srcOrd="3" destOrd="0" parTransId="{2953DB4C-6EB5-4724-83B6-DE84B33813A4}" sibTransId="{FF4E3887-E7DC-4538-AFC7-7B4FA1E2ED39}"/>
    <dgm:cxn modelId="{F2325473-94CC-4438-BFFC-AE73A598DC7D}" type="presOf" srcId="{69582247-A3EC-4709-A45D-CE321E07E8F3}" destId="{5BA2ABDD-C74E-4736-9310-22BBAD672223}" srcOrd="0" destOrd="0" presId="urn:microsoft.com/office/officeart/2005/8/layout/matrix1"/>
    <dgm:cxn modelId="{024EE854-979F-49E2-AF45-7C00EFC95003}" type="presOf" srcId="{5C3C7653-8EDA-43B9-A775-F555C39A70A0}" destId="{2B36314A-A563-44A4-BBCD-7FF294CDAC88}" srcOrd="0" destOrd="0" presId="urn:microsoft.com/office/officeart/2005/8/layout/matrix1"/>
    <dgm:cxn modelId="{518EDD56-5F38-45E8-830F-2B2C55C40215}" type="presOf" srcId="{8336E92C-959F-4794-ADDD-CA5FA95CB8C8}" destId="{5AC273F9-C13C-48E0-ACD2-8C7EBA68E930}" srcOrd="1" destOrd="0" presId="urn:microsoft.com/office/officeart/2005/8/layout/matrix1"/>
    <dgm:cxn modelId="{20426957-61BA-4573-875D-3F71092CC584}" type="presOf" srcId="{659E35A8-09AA-4892-B8A5-272BEDCF92AD}" destId="{6A4BD7F2-BB74-4481-9AEC-9623E36CAF1C}" srcOrd="0" destOrd="0" presId="urn:microsoft.com/office/officeart/2005/8/layout/matrix1"/>
    <dgm:cxn modelId="{25B5C180-6A29-4B03-8324-ACF865C979AF}" type="presOf" srcId="{5C3C7653-8EDA-43B9-A775-F555C39A70A0}" destId="{3DA1A595-8DC9-450A-B069-694E981B6EEA}" srcOrd="1" destOrd="0" presId="urn:microsoft.com/office/officeart/2005/8/layout/matrix1"/>
    <dgm:cxn modelId="{554CDFB3-3C52-413A-86B3-C3ABA1F41053}" type="presOf" srcId="{E08D38F6-8235-41FE-9A0F-1B507E84F5DA}" destId="{C9440EB9-979C-4CE8-97C5-5BC34EA1032D}" srcOrd="0" destOrd="0" presId="urn:microsoft.com/office/officeart/2005/8/layout/matrix1"/>
    <dgm:cxn modelId="{864E75BC-8C89-4AB8-90B0-FD08096ACB0A}" type="presOf" srcId="{561B580F-272F-45A9-A719-E440F63C8A9A}" destId="{BF01191A-0F96-4C9F-8EA8-0511AA65DF5B}" srcOrd="0" destOrd="0" presId="urn:microsoft.com/office/officeart/2005/8/layout/matrix1"/>
    <dgm:cxn modelId="{E067C8DA-1FF2-41E2-A002-E3374A3601A0}" srcId="{E08D38F6-8235-41FE-9A0F-1B507E84F5DA}" destId="{5C3C7653-8EDA-43B9-A775-F555C39A70A0}" srcOrd="1" destOrd="0" parTransId="{D9197DD9-91AD-494C-86AD-5D13569DD557}" sibTransId="{3EBB0E17-23DE-43D3-BF57-D1008BF7262D}"/>
    <dgm:cxn modelId="{CAB755E3-84C7-4657-BD4B-3938C69608E4}" srcId="{E08D38F6-8235-41FE-9A0F-1B507E84F5DA}" destId="{8336E92C-959F-4794-ADDD-CA5FA95CB8C8}" srcOrd="2" destOrd="0" parTransId="{76BFA126-00DA-4459-8692-2C9FED84DFC7}" sibTransId="{5C4C8F82-7497-4BD0-95D1-22D598402180}"/>
    <dgm:cxn modelId="{CE3430EF-DB08-458A-BDDF-6DA42B86B3C7}" type="presOf" srcId="{561B580F-272F-45A9-A719-E440F63C8A9A}" destId="{AFE8684A-320D-4B59-B006-D9511C0C34B9}" srcOrd="1" destOrd="0" presId="urn:microsoft.com/office/officeart/2005/8/layout/matrix1"/>
    <dgm:cxn modelId="{F4959EF4-3E66-48C0-9FEF-DC798143AF15}" srcId="{E08D38F6-8235-41FE-9A0F-1B507E84F5DA}" destId="{561B580F-272F-45A9-A719-E440F63C8A9A}" srcOrd="0" destOrd="0" parTransId="{28314BF4-544C-447D-B984-50B73FDF55B2}" sibTransId="{D8F01DCE-11D6-47EA-8035-58F1D1EB8139}"/>
    <dgm:cxn modelId="{43F519F5-10FE-47C2-995E-25F57EC41B33}" type="presOf" srcId="{8336E92C-959F-4794-ADDD-CA5FA95CB8C8}" destId="{8F7C191B-A375-4461-935A-E19DCCA54738}" srcOrd="0" destOrd="0" presId="urn:microsoft.com/office/officeart/2005/8/layout/matrix1"/>
    <dgm:cxn modelId="{56B318A1-D78D-4A30-B591-F9C437FCC25D}" type="presParOf" srcId="{5BA2ABDD-C74E-4736-9310-22BBAD672223}" destId="{10983E35-9936-43B1-9437-BC9F69A57839}" srcOrd="0" destOrd="0" presId="urn:microsoft.com/office/officeart/2005/8/layout/matrix1"/>
    <dgm:cxn modelId="{FAD686DC-6B3D-4386-834E-6D35CF32A84B}" type="presParOf" srcId="{10983E35-9936-43B1-9437-BC9F69A57839}" destId="{BF01191A-0F96-4C9F-8EA8-0511AA65DF5B}" srcOrd="0" destOrd="0" presId="urn:microsoft.com/office/officeart/2005/8/layout/matrix1"/>
    <dgm:cxn modelId="{A2966CD2-C487-4F48-A6B3-38F19E86D114}" type="presParOf" srcId="{10983E35-9936-43B1-9437-BC9F69A57839}" destId="{AFE8684A-320D-4B59-B006-D9511C0C34B9}" srcOrd="1" destOrd="0" presId="urn:microsoft.com/office/officeart/2005/8/layout/matrix1"/>
    <dgm:cxn modelId="{711FBAF0-C47E-4E5E-AD92-19DC9C97F8AA}" type="presParOf" srcId="{10983E35-9936-43B1-9437-BC9F69A57839}" destId="{2B36314A-A563-44A4-BBCD-7FF294CDAC88}" srcOrd="2" destOrd="0" presId="urn:microsoft.com/office/officeart/2005/8/layout/matrix1"/>
    <dgm:cxn modelId="{E20B0647-27A9-443A-81C7-B09EA8021B7B}" type="presParOf" srcId="{10983E35-9936-43B1-9437-BC9F69A57839}" destId="{3DA1A595-8DC9-450A-B069-694E981B6EEA}" srcOrd="3" destOrd="0" presId="urn:microsoft.com/office/officeart/2005/8/layout/matrix1"/>
    <dgm:cxn modelId="{4ADBDD89-FEC8-4701-89D6-9E1EC71D8149}" type="presParOf" srcId="{10983E35-9936-43B1-9437-BC9F69A57839}" destId="{8F7C191B-A375-4461-935A-E19DCCA54738}" srcOrd="4" destOrd="0" presId="urn:microsoft.com/office/officeart/2005/8/layout/matrix1"/>
    <dgm:cxn modelId="{BCC08563-57E9-4CFE-B7EC-392189578B62}" type="presParOf" srcId="{10983E35-9936-43B1-9437-BC9F69A57839}" destId="{5AC273F9-C13C-48E0-ACD2-8C7EBA68E930}" srcOrd="5" destOrd="0" presId="urn:microsoft.com/office/officeart/2005/8/layout/matrix1"/>
    <dgm:cxn modelId="{5C7BFB29-85DC-4EE8-8A3E-3F56BB4A0505}" type="presParOf" srcId="{10983E35-9936-43B1-9437-BC9F69A57839}" destId="{6A4BD7F2-BB74-4481-9AEC-9623E36CAF1C}" srcOrd="6" destOrd="0" presId="urn:microsoft.com/office/officeart/2005/8/layout/matrix1"/>
    <dgm:cxn modelId="{0D61AD49-3F87-48DD-9CF0-9C2137F0E24C}" type="presParOf" srcId="{10983E35-9936-43B1-9437-BC9F69A57839}" destId="{5912405A-9E46-4AF5-80B9-0488ABBF1A46}" srcOrd="7" destOrd="0" presId="urn:microsoft.com/office/officeart/2005/8/layout/matrix1"/>
    <dgm:cxn modelId="{DA29055A-44CE-4A36-9B93-A7DF98C2B998}" type="presParOf" srcId="{5BA2ABDD-C74E-4736-9310-22BBAD672223}" destId="{C9440EB9-979C-4CE8-97C5-5BC34EA1032D}"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F819E4-420D-45D9-8058-2A419639405D}"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en-PK"/>
        </a:p>
      </dgm:t>
    </dgm:pt>
    <dgm:pt modelId="{EFF65580-04E0-4BC9-8DC9-4BD2A5DF39C1}">
      <dgm:prSet phldrT="[Text]"/>
      <dgm:spPr/>
      <dgm:t>
        <a:bodyPr/>
        <a:lstStyle/>
        <a:p>
          <a:r>
            <a:rPr lang="en-US" b="1" dirty="0"/>
            <a:t>Pakistan Clothing Industry (Ahmad et al., 2021)</a:t>
          </a:r>
          <a:endParaRPr lang="en-PK" b="1" dirty="0"/>
        </a:p>
      </dgm:t>
    </dgm:pt>
    <dgm:pt modelId="{CFEF5ED3-3D1D-48FB-93F8-2073E8426086}" type="parTrans" cxnId="{7EA2ABE0-301E-4645-A514-E9FDD1D60245}">
      <dgm:prSet/>
      <dgm:spPr/>
      <dgm:t>
        <a:bodyPr/>
        <a:lstStyle/>
        <a:p>
          <a:endParaRPr lang="en-PK"/>
        </a:p>
      </dgm:t>
    </dgm:pt>
    <dgm:pt modelId="{D456613D-0ECE-46AF-AACB-E3171FF08BF8}" type="sibTrans" cxnId="{7EA2ABE0-301E-4645-A514-E9FDD1D60245}">
      <dgm:prSet/>
      <dgm:spPr/>
      <dgm:t>
        <a:bodyPr/>
        <a:lstStyle/>
        <a:p>
          <a:endParaRPr lang="en-PK"/>
        </a:p>
      </dgm:t>
    </dgm:pt>
    <dgm:pt modelId="{4E26EC37-5BA5-4E50-A3CD-11E1E5426FEB}">
      <dgm:prSet phldrT="[Text]"/>
      <dgm:spPr/>
      <dgm:t>
        <a:bodyPr/>
        <a:lstStyle/>
        <a:p>
          <a:r>
            <a:rPr lang="en-US" b="1" dirty="0"/>
            <a:t>Workforce</a:t>
          </a:r>
          <a:r>
            <a:rPr lang="en-US" dirty="0"/>
            <a:t>: Employs over 15 million people</a:t>
          </a:r>
          <a:endParaRPr lang="en-PK" dirty="0"/>
        </a:p>
      </dgm:t>
    </dgm:pt>
    <dgm:pt modelId="{43549B8F-DA9F-4FDF-A5FD-CECCBF10723C}" type="parTrans" cxnId="{343A381A-C0AA-4A95-B837-C165D4F919A4}">
      <dgm:prSet/>
      <dgm:spPr/>
      <dgm:t>
        <a:bodyPr/>
        <a:lstStyle/>
        <a:p>
          <a:endParaRPr lang="en-PK"/>
        </a:p>
      </dgm:t>
    </dgm:pt>
    <dgm:pt modelId="{717C13EE-F2DC-49A0-A910-FFEFEAC36816}" type="sibTrans" cxnId="{343A381A-C0AA-4A95-B837-C165D4F919A4}">
      <dgm:prSet/>
      <dgm:spPr/>
      <dgm:t>
        <a:bodyPr/>
        <a:lstStyle/>
        <a:p>
          <a:endParaRPr lang="en-PK"/>
        </a:p>
      </dgm:t>
    </dgm:pt>
    <dgm:pt modelId="{E1A56AFB-B28C-4EC6-A28F-FA1336F2B4EB}">
      <dgm:prSet phldrT="[Text]"/>
      <dgm:spPr/>
      <dgm:t>
        <a:bodyPr/>
        <a:lstStyle/>
        <a:p>
          <a:r>
            <a:rPr lang="en-US" b="1" dirty="0"/>
            <a:t>Raw Material Availability</a:t>
          </a:r>
          <a:r>
            <a:rPr lang="en-US" dirty="0"/>
            <a:t>: Fourth largest cotton producer globally.</a:t>
          </a:r>
          <a:endParaRPr lang="en-PK" dirty="0"/>
        </a:p>
      </dgm:t>
    </dgm:pt>
    <dgm:pt modelId="{EB0BCFCE-7306-464E-A536-C09FE4217BD0}" type="parTrans" cxnId="{2690F5E8-87CD-488E-9E3E-BFA0944A9640}">
      <dgm:prSet/>
      <dgm:spPr/>
      <dgm:t>
        <a:bodyPr/>
        <a:lstStyle/>
        <a:p>
          <a:endParaRPr lang="en-PK"/>
        </a:p>
      </dgm:t>
    </dgm:pt>
    <dgm:pt modelId="{3A587AD3-2FB0-4E4B-BEAE-A3C92E8F67B1}" type="sibTrans" cxnId="{2690F5E8-87CD-488E-9E3E-BFA0944A9640}">
      <dgm:prSet/>
      <dgm:spPr/>
      <dgm:t>
        <a:bodyPr/>
        <a:lstStyle/>
        <a:p>
          <a:endParaRPr lang="en-PK"/>
        </a:p>
      </dgm:t>
    </dgm:pt>
    <dgm:pt modelId="{42DFD530-AAA1-4DEA-8E9C-5A73DAA82842}">
      <dgm:prSet phldrT="[Text]"/>
      <dgm:spPr/>
      <dgm:t>
        <a:bodyPr/>
        <a:lstStyle/>
        <a:p>
          <a:r>
            <a:rPr lang="en-US" b="1" dirty="0"/>
            <a:t>Government Support</a:t>
          </a:r>
          <a:r>
            <a:rPr lang="en-US" dirty="0"/>
            <a:t>: Incentives include tax exemptions and subsidies.</a:t>
          </a:r>
          <a:endParaRPr lang="en-PK" dirty="0"/>
        </a:p>
      </dgm:t>
    </dgm:pt>
    <dgm:pt modelId="{8C9C8123-F735-48C9-B1D0-C122E2FDE045}" type="parTrans" cxnId="{ED4943E5-AF2B-43F1-9C65-20DEE6F91E65}">
      <dgm:prSet/>
      <dgm:spPr/>
      <dgm:t>
        <a:bodyPr/>
        <a:lstStyle/>
        <a:p>
          <a:endParaRPr lang="en-PK"/>
        </a:p>
      </dgm:t>
    </dgm:pt>
    <dgm:pt modelId="{94191FBE-6003-45DF-A703-4F0CB6FC7554}" type="sibTrans" cxnId="{ED4943E5-AF2B-43F1-9C65-20DEE6F91E65}">
      <dgm:prSet/>
      <dgm:spPr/>
      <dgm:t>
        <a:bodyPr/>
        <a:lstStyle/>
        <a:p>
          <a:endParaRPr lang="en-PK"/>
        </a:p>
      </dgm:t>
    </dgm:pt>
    <dgm:pt modelId="{68E2F01C-72ED-43B9-8488-3F0EDDCA70B0}">
      <dgm:prSet/>
      <dgm:spPr/>
      <dgm:t>
        <a:bodyPr/>
        <a:lstStyle/>
        <a:p>
          <a:r>
            <a:rPr lang="en-US" b="1" dirty="0"/>
            <a:t>Industry Size</a:t>
          </a:r>
          <a:r>
            <a:rPr lang="en-US" dirty="0"/>
            <a:t>: Accounts for </a:t>
          </a:r>
          <a:r>
            <a:rPr lang="en-US"/>
            <a:t>about </a:t>
          </a:r>
          <a:r>
            <a:rPr lang="en-US" b="0" i="0"/>
            <a:t>$340.64 billion GDP, </a:t>
          </a:r>
          <a:r>
            <a:rPr lang="en-US"/>
            <a:t>8.5</a:t>
          </a:r>
          <a:r>
            <a:rPr lang="en-US" dirty="0"/>
            <a:t>% of GDP.</a:t>
          </a:r>
        </a:p>
      </dgm:t>
    </dgm:pt>
    <dgm:pt modelId="{C5B777EB-82EA-4FC1-9FCF-5BE03CDE7B74}" type="parTrans" cxnId="{4F382ADA-FE02-4DB9-8A2F-7380D525B51F}">
      <dgm:prSet/>
      <dgm:spPr/>
      <dgm:t>
        <a:bodyPr/>
        <a:lstStyle/>
        <a:p>
          <a:endParaRPr lang="en-PK"/>
        </a:p>
      </dgm:t>
    </dgm:pt>
    <dgm:pt modelId="{12FA68B0-4F75-4668-9B93-287E8448B874}" type="sibTrans" cxnId="{4F382ADA-FE02-4DB9-8A2F-7380D525B51F}">
      <dgm:prSet/>
      <dgm:spPr/>
      <dgm:t>
        <a:bodyPr/>
        <a:lstStyle/>
        <a:p>
          <a:endParaRPr lang="en-PK"/>
        </a:p>
      </dgm:t>
    </dgm:pt>
    <dgm:pt modelId="{49BD6315-DD19-4517-A8AB-432A3BC4FEB7}">
      <dgm:prSet/>
      <dgm:spPr/>
      <dgm:t>
        <a:bodyPr/>
        <a:lstStyle/>
        <a:p>
          <a:endParaRPr lang="en-US"/>
        </a:p>
      </dgm:t>
    </dgm:pt>
    <dgm:pt modelId="{2CAEBCC2-03B9-4170-8B47-08FCF3F44556}" type="parTrans" cxnId="{223C9531-2EC5-4516-B915-8F076BB21067}">
      <dgm:prSet/>
      <dgm:spPr/>
      <dgm:t>
        <a:bodyPr/>
        <a:lstStyle/>
        <a:p>
          <a:endParaRPr lang="en-PK"/>
        </a:p>
      </dgm:t>
    </dgm:pt>
    <dgm:pt modelId="{F9345778-3C71-4406-84FB-3060EB029909}" type="sibTrans" cxnId="{223C9531-2EC5-4516-B915-8F076BB21067}">
      <dgm:prSet/>
      <dgm:spPr/>
      <dgm:t>
        <a:bodyPr/>
        <a:lstStyle/>
        <a:p>
          <a:endParaRPr lang="en-PK"/>
        </a:p>
      </dgm:t>
    </dgm:pt>
    <dgm:pt modelId="{DAAB242F-93F1-48A0-97C7-4538FDF184B6}" type="pres">
      <dgm:prSet presAssocID="{50F819E4-420D-45D9-8058-2A419639405D}" presName="diagram" presStyleCnt="0">
        <dgm:presLayoutVars>
          <dgm:chMax val="1"/>
          <dgm:dir/>
          <dgm:animLvl val="ctr"/>
          <dgm:resizeHandles val="exact"/>
        </dgm:presLayoutVars>
      </dgm:prSet>
      <dgm:spPr/>
    </dgm:pt>
    <dgm:pt modelId="{1EB39547-D357-445A-8C3E-860084096642}" type="pres">
      <dgm:prSet presAssocID="{50F819E4-420D-45D9-8058-2A419639405D}" presName="matrix" presStyleCnt="0"/>
      <dgm:spPr/>
    </dgm:pt>
    <dgm:pt modelId="{63DAB2A5-9776-4EF1-BCA1-D77DFC119FE5}" type="pres">
      <dgm:prSet presAssocID="{50F819E4-420D-45D9-8058-2A419639405D}" presName="tile1" presStyleLbl="node1" presStyleIdx="0" presStyleCnt="4"/>
      <dgm:spPr/>
    </dgm:pt>
    <dgm:pt modelId="{C35FDA71-5CB0-4FFD-AB23-A996670F5235}" type="pres">
      <dgm:prSet presAssocID="{50F819E4-420D-45D9-8058-2A419639405D}" presName="tile1text" presStyleLbl="node1" presStyleIdx="0" presStyleCnt="4">
        <dgm:presLayoutVars>
          <dgm:chMax val="0"/>
          <dgm:chPref val="0"/>
          <dgm:bulletEnabled val="1"/>
        </dgm:presLayoutVars>
      </dgm:prSet>
      <dgm:spPr/>
    </dgm:pt>
    <dgm:pt modelId="{B0279336-B345-418D-A4D5-E8FB474196AE}" type="pres">
      <dgm:prSet presAssocID="{50F819E4-420D-45D9-8058-2A419639405D}" presName="tile2" presStyleLbl="node1" presStyleIdx="1" presStyleCnt="4"/>
      <dgm:spPr/>
    </dgm:pt>
    <dgm:pt modelId="{DD6DE4B3-DED3-4CD9-B683-3C0CF237DC37}" type="pres">
      <dgm:prSet presAssocID="{50F819E4-420D-45D9-8058-2A419639405D}" presName="tile2text" presStyleLbl="node1" presStyleIdx="1" presStyleCnt="4">
        <dgm:presLayoutVars>
          <dgm:chMax val="0"/>
          <dgm:chPref val="0"/>
          <dgm:bulletEnabled val="1"/>
        </dgm:presLayoutVars>
      </dgm:prSet>
      <dgm:spPr/>
    </dgm:pt>
    <dgm:pt modelId="{2FBA35FE-6C04-4155-9F70-4CAF2E11994D}" type="pres">
      <dgm:prSet presAssocID="{50F819E4-420D-45D9-8058-2A419639405D}" presName="tile3" presStyleLbl="node1" presStyleIdx="2" presStyleCnt="4"/>
      <dgm:spPr/>
    </dgm:pt>
    <dgm:pt modelId="{D9725D75-E338-47F7-8C96-A7528F0D3491}" type="pres">
      <dgm:prSet presAssocID="{50F819E4-420D-45D9-8058-2A419639405D}" presName="tile3text" presStyleLbl="node1" presStyleIdx="2" presStyleCnt="4">
        <dgm:presLayoutVars>
          <dgm:chMax val="0"/>
          <dgm:chPref val="0"/>
          <dgm:bulletEnabled val="1"/>
        </dgm:presLayoutVars>
      </dgm:prSet>
      <dgm:spPr/>
    </dgm:pt>
    <dgm:pt modelId="{9DE58893-6210-4A7B-8731-673BE9F74C59}" type="pres">
      <dgm:prSet presAssocID="{50F819E4-420D-45D9-8058-2A419639405D}" presName="tile4" presStyleLbl="node1" presStyleIdx="3" presStyleCnt="4" custLinFactNeighborX="770"/>
      <dgm:spPr/>
    </dgm:pt>
    <dgm:pt modelId="{D1FCE9D2-6622-4AE9-8284-327635A5E68B}" type="pres">
      <dgm:prSet presAssocID="{50F819E4-420D-45D9-8058-2A419639405D}" presName="tile4text" presStyleLbl="node1" presStyleIdx="3" presStyleCnt="4">
        <dgm:presLayoutVars>
          <dgm:chMax val="0"/>
          <dgm:chPref val="0"/>
          <dgm:bulletEnabled val="1"/>
        </dgm:presLayoutVars>
      </dgm:prSet>
      <dgm:spPr/>
    </dgm:pt>
    <dgm:pt modelId="{321B6717-F61D-4BE6-B16E-42B78A9B4C55}" type="pres">
      <dgm:prSet presAssocID="{50F819E4-420D-45D9-8058-2A419639405D}" presName="centerTile" presStyleLbl="fgShp" presStyleIdx="0" presStyleCnt="1" custScaleX="148436" custScaleY="144021">
        <dgm:presLayoutVars>
          <dgm:chMax val="0"/>
          <dgm:chPref val="0"/>
        </dgm:presLayoutVars>
      </dgm:prSet>
      <dgm:spPr/>
    </dgm:pt>
  </dgm:ptLst>
  <dgm:cxnLst>
    <dgm:cxn modelId="{C17DBC13-AE96-4495-8894-CEB5C9E1FD33}" type="presOf" srcId="{4E26EC37-5BA5-4E50-A3CD-11E1E5426FEB}" destId="{C35FDA71-5CB0-4FFD-AB23-A996670F5235}" srcOrd="1" destOrd="0" presId="urn:microsoft.com/office/officeart/2005/8/layout/matrix1"/>
    <dgm:cxn modelId="{343A381A-C0AA-4A95-B837-C165D4F919A4}" srcId="{EFF65580-04E0-4BC9-8DC9-4BD2A5DF39C1}" destId="{4E26EC37-5BA5-4E50-A3CD-11E1E5426FEB}" srcOrd="0" destOrd="0" parTransId="{43549B8F-DA9F-4FDF-A5FD-CECCBF10723C}" sibTransId="{717C13EE-F2DC-49A0-A910-FFEFEAC36816}"/>
    <dgm:cxn modelId="{223C9531-2EC5-4516-B915-8F076BB21067}" srcId="{EFF65580-04E0-4BC9-8DC9-4BD2A5DF39C1}" destId="{49BD6315-DD19-4517-A8AB-432A3BC4FEB7}" srcOrd="4" destOrd="0" parTransId="{2CAEBCC2-03B9-4170-8B47-08FCF3F44556}" sibTransId="{F9345778-3C71-4406-84FB-3060EB029909}"/>
    <dgm:cxn modelId="{4CAB1538-DE57-4FB1-9C91-635D4E064432}" type="presOf" srcId="{42DFD530-AAA1-4DEA-8E9C-5A73DAA82842}" destId="{2FBA35FE-6C04-4155-9F70-4CAF2E11994D}" srcOrd="0" destOrd="0" presId="urn:microsoft.com/office/officeart/2005/8/layout/matrix1"/>
    <dgm:cxn modelId="{620D2C73-B309-45F3-8607-8235C8CA45D4}" type="presOf" srcId="{E1A56AFB-B28C-4EC6-A28F-FA1336F2B4EB}" destId="{DD6DE4B3-DED3-4CD9-B683-3C0CF237DC37}" srcOrd="1" destOrd="0" presId="urn:microsoft.com/office/officeart/2005/8/layout/matrix1"/>
    <dgm:cxn modelId="{C438B27B-2B5D-4C60-AC00-FB24C1167E94}" type="presOf" srcId="{68E2F01C-72ED-43B9-8488-3F0EDDCA70B0}" destId="{D1FCE9D2-6622-4AE9-8284-327635A5E68B}" srcOrd="1" destOrd="0" presId="urn:microsoft.com/office/officeart/2005/8/layout/matrix1"/>
    <dgm:cxn modelId="{279F217C-B711-4019-890F-A3100E26676C}" type="presOf" srcId="{68E2F01C-72ED-43B9-8488-3F0EDDCA70B0}" destId="{9DE58893-6210-4A7B-8731-673BE9F74C59}" srcOrd="0" destOrd="0" presId="urn:microsoft.com/office/officeart/2005/8/layout/matrix1"/>
    <dgm:cxn modelId="{190FC481-67C7-4CE3-8EBF-5730486C7661}" type="presOf" srcId="{EFF65580-04E0-4BC9-8DC9-4BD2A5DF39C1}" destId="{321B6717-F61D-4BE6-B16E-42B78A9B4C55}" srcOrd="0" destOrd="0" presId="urn:microsoft.com/office/officeart/2005/8/layout/matrix1"/>
    <dgm:cxn modelId="{C8BE8D92-9426-4A87-B361-5AA12FDEEB31}" type="presOf" srcId="{50F819E4-420D-45D9-8058-2A419639405D}" destId="{DAAB242F-93F1-48A0-97C7-4538FDF184B6}" srcOrd="0" destOrd="0" presId="urn:microsoft.com/office/officeart/2005/8/layout/matrix1"/>
    <dgm:cxn modelId="{A6AF23B9-FB93-4D62-9467-176427AC8334}" type="presOf" srcId="{42DFD530-AAA1-4DEA-8E9C-5A73DAA82842}" destId="{D9725D75-E338-47F7-8C96-A7528F0D3491}" srcOrd="1" destOrd="0" presId="urn:microsoft.com/office/officeart/2005/8/layout/matrix1"/>
    <dgm:cxn modelId="{617DDFBA-B71B-487D-ACC2-4F468BBB256F}" type="presOf" srcId="{4E26EC37-5BA5-4E50-A3CD-11E1E5426FEB}" destId="{63DAB2A5-9776-4EF1-BCA1-D77DFC119FE5}" srcOrd="0" destOrd="0" presId="urn:microsoft.com/office/officeart/2005/8/layout/matrix1"/>
    <dgm:cxn modelId="{3AEDFCCB-9022-4218-A8BD-A635CD7E886E}" type="presOf" srcId="{E1A56AFB-B28C-4EC6-A28F-FA1336F2B4EB}" destId="{B0279336-B345-418D-A4D5-E8FB474196AE}" srcOrd="0" destOrd="0" presId="urn:microsoft.com/office/officeart/2005/8/layout/matrix1"/>
    <dgm:cxn modelId="{4F382ADA-FE02-4DB9-8A2F-7380D525B51F}" srcId="{EFF65580-04E0-4BC9-8DC9-4BD2A5DF39C1}" destId="{68E2F01C-72ED-43B9-8488-3F0EDDCA70B0}" srcOrd="3" destOrd="0" parTransId="{C5B777EB-82EA-4FC1-9FCF-5BE03CDE7B74}" sibTransId="{12FA68B0-4F75-4668-9B93-287E8448B874}"/>
    <dgm:cxn modelId="{7EA2ABE0-301E-4645-A514-E9FDD1D60245}" srcId="{50F819E4-420D-45D9-8058-2A419639405D}" destId="{EFF65580-04E0-4BC9-8DC9-4BD2A5DF39C1}" srcOrd="0" destOrd="0" parTransId="{CFEF5ED3-3D1D-48FB-93F8-2073E8426086}" sibTransId="{D456613D-0ECE-46AF-AACB-E3171FF08BF8}"/>
    <dgm:cxn modelId="{ED4943E5-AF2B-43F1-9C65-20DEE6F91E65}" srcId="{EFF65580-04E0-4BC9-8DC9-4BD2A5DF39C1}" destId="{42DFD530-AAA1-4DEA-8E9C-5A73DAA82842}" srcOrd="2" destOrd="0" parTransId="{8C9C8123-F735-48C9-B1D0-C122E2FDE045}" sibTransId="{94191FBE-6003-45DF-A703-4F0CB6FC7554}"/>
    <dgm:cxn modelId="{2690F5E8-87CD-488E-9E3E-BFA0944A9640}" srcId="{EFF65580-04E0-4BC9-8DC9-4BD2A5DF39C1}" destId="{E1A56AFB-B28C-4EC6-A28F-FA1336F2B4EB}" srcOrd="1" destOrd="0" parTransId="{EB0BCFCE-7306-464E-A536-C09FE4217BD0}" sibTransId="{3A587AD3-2FB0-4E4B-BEAE-A3C92E8F67B1}"/>
    <dgm:cxn modelId="{75A818D6-2721-4514-B91D-4A55D31D6D40}" type="presParOf" srcId="{DAAB242F-93F1-48A0-97C7-4538FDF184B6}" destId="{1EB39547-D357-445A-8C3E-860084096642}" srcOrd="0" destOrd="0" presId="urn:microsoft.com/office/officeart/2005/8/layout/matrix1"/>
    <dgm:cxn modelId="{0C0232E6-B21F-48A7-827D-77088671B653}" type="presParOf" srcId="{1EB39547-D357-445A-8C3E-860084096642}" destId="{63DAB2A5-9776-4EF1-BCA1-D77DFC119FE5}" srcOrd="0" destOrd="0" presId="urn:microsoft.com/office/officeart/2005/8/layout/matrix1"/>
    <dgm:cxn modelId="{FDBC2371-28D5-4335-A4E7-523AAB5051F9}" type="presParOf" srcId="{1EB39547-D357-445A-8C3E-860084096642}" destId="{C35FDA71-5CB0-4FFD-AB23-A996670F5235}" srcOrd="1" destOrd="0" presId="urn:microsoft.com/office/officeart/2005/8/layout/matrix1"/>
    <dgm:cxn modelId="{ED2B021C-024E-4B2F-8F7E-5F6BBD28EE48}" type="presParOf" srcId="{1EB39547-D357-445A-8C3E-860084096642}" destId="{B0279336-B345-418D-A4D5-E8FB474196AE}" srcOrd="2" destOrd="0" presId="urn:microsoft.com/office/officeart/2005/8/layout/matrix1"/>
    <dgm:cxn modelId="{2B764C77-F6F4-49C2-848F-C2B823D674B6}" type="presParOf" srcId="{1EB39547-D357-445A-8C3E-860084096642}" destId="{DD6DE4B3-DED3-4CD9-B683-3C0CF237DC37}" srcOrd="3" destOrd="0" presId="urn:microsoft.com/office/officeart/2005/8/layout/matrix1"/>
    <dgm:cxn modelId="{B5DACC67-3336-4942-B35D-8F2CB7FA5257}" type="presParOf" srcId="{1EB39547-D357-445A-8C3E-860084096642}" destId="{2FBA35FE-6C04-4155-9F70-4CAF2E11994D}" srcOrd="4" destOrd="0" presId="urn:microsoft.com/office/officeart/2005/8/layout/matrix1"/>
    <dgm:cxn modelId="{71CF8E14-ED2C-45CD-9126-95CC72A13E5E}" type="presParOf" srcId="{1EB39547-D357-445A-8C3E-860084096642}" destId="{D9725D75-E338-47F7-8C96-A7528F0D3491}" srcOrd="5" destOrd="0" presId="urn:microsoft.com/office/officeart/2005/8/layout/matrix1"/>
    <dgm:cxn modelId="{4463879C-4998-41BF-97D4-1112AC4D34DB}" type="presParOf" srcId="{1EB39547-D357-445A-8C3E-860084096642}" destId="{9DE58893-6210-4A7B-8731-673BE9F74C59}" srcOrd="6" destOrd="0" presId="urn:microsoft.com/office/officeart/2005/8/layout/matrix1"/>
    <dgm:cxn modelId="{FCD07DC3-59EA-46CB-81B6-5107DB9C68D3}" type="presParOf" srcId="{1EB39547-D357-445A-8C3E-860084096642}" destId="{D1FCE9D2-6622-4AE9-8284-327635A5E68B}" srcOrd="7" destOrd="0" presId="urn:microsoft.com/office/officeart/2005/8/layout/matrix1"/>
    <dgm:cxn modelId="{AC64B07A-9781-4713-A403-A57929E68245}" type="presParOf" srcId="{DAAB242F-93F1-48A0-97C7-4538FDF184B6}" destId="{321B6717-F61D-4BE6-B16E-42B78A9B4C55}" srcOrd="1" destOrd="0" presId="urn:microsoft.com/office/officeart/2005/8/layout/matrix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4B5616-C6AD-4AB0-B24C-C2B6A21A31A3}" type="doc">
      <dgm:prSet loTypeId="urn:microsoft.com/office/officeart/2005/8/layout/cycle4" loCatId="matrix" qsTypeId="urn:microsoft.com/office/officeart/2005/8/quickstyle/simple1" qsCatId="simple" csTypeId="urn:microsoft.com/office/officeart/2005/8/colors/colorful4" csCatId="colorful" phldr="1"/>
      <dgm:spPr/>
      <dgm:t>
        <a:bodyPr/>
        <a:lstStyle/>
        <a:p>
          <a:endParaRPr lang="en-PK"/>
        </a:p>
      </dgm:t>
    </dgm:pt>
    <dgm:pt modelId="{95C4624D-7D6A-4084-AC6B-763B9B2CED40}">
      <dgm:prSet phldrT="[Text]"/>
      <dgm:spPr/>
      <dgm:t>
        <a:bodyPr/>
        <a:lstStyle/>
        <a:p>
          <a:r>
            <a:rPr lang="en-US" dirty="0"/>
            <a:t>Cultural Distance</a:t>
          </a:r>
          <a:endParaRPr lang="en-PK" dirty="0"/>
        </a:p>
      </dgm:t>
    </dgm:pt>
    <dgm:pt modelId="{94DB1346-5D57-477E-A868-B749213AB0D8}" type="parTrans" cxnId="{7FE86017-9236-4851-AD8C-794B6567A958}">
      <dgm:prSet/>
      <dgm:spPr/>
      <dgm:t>
        <a:bodyPr/>
        <a:lstStyle/>
        <a:p>
          <a:endParaRPr lang="en-PK"/>
        </a:p>
      </dgm:t>
    </dgm:pt>
    <dgm:pt modelId="{90F2DD5A-11C7-49FD-90F5-7F34B7191F8C}" type="sibTrans" cxnId="{7FE86017-9236-4851-AD8C-794B6567A958}">
      <dgm:prSet/>
      <dgm:spPr/>
      <dgm:t>
        <a:bodyPr/>
        <a:lstStyle/>
        <a:p>
          <a:endParaRPr lang="en-PK"/>
        </a:p>
      </dgm:t>
    </dgm:pt>
    <dgm:pt modelId="{714DE6B4-E1E8-429F-A02B-961073F0973C}">
      <dgm:prSet phldrT="[Text]" custT="1"/>
      <dgm:spPr/>
      <dgm:t>
        <a:bodyPr/>
        <a:lstStyle/>
        <a:p>
          <a:r>
            <a:rPr lang="en-US" sz="1400" dirty="0"/>
            <a:t>Language Barriers</a:t>
          </a:r>
          <a:endParaRPr lang="en-PK" sz="1400" dirty="0"/>
        </a:p>
      </dgm:t>
    </dgm:pt>
    <dgm:pt modelId="{C3B9F488-9246-4B8E-87AC-E97E3933BBD7}" type="parTrans" cxnId="{984292DB-2D02-4F4B-8504-8BAB1481C9D4}">
      <dgm:prSet/>
      <dgm:spPr/>
      <dgm:t>
        <a:bodyPr/>
        <a:lstStyle/>
        <a:p>
          <a:endParaRPr lang="en-PK"/>
        </a:p>
      </dgm:t>
    </dgm:pt>
    <dgm:pt modelId="{93BF824D-B0A6-4111-BB20-8169F76C770A}" type="sibTrans" cxnId="{984292DB-2D02-4F4B-8504-8BAB1481C9D4}">
      <dgm:prSet/>
      <dgm:spPr/>
      <dgm:t>
        <a:bodyPr/>
        <a:lstStyle/>
        <a:p>
          <a:endParaRPr lang="en-PK"/>
        </a:p>
      </dgm:t>
    </dgm:pt>
    <dgm:pt modelId="{58976689-A3C8-492F-B7A9-95E826280E81}">
      <dgm:prSet phldrT="[Text]"/>
      <dgm:spPr/>
      <dgm:t>
        <a:bodyPr/>
        <a:lstStyle/>
        <a:p>
          <a:r>
            <a:rPr lang="en-US" dirty="0"/>
            <a:t>Administrative Distance</a:t>
          </a:r>
          <a:endParaRPr lang="en-PK" dirty="0"/>
        </a:p>
      </dgm:t>
    </dgm:pt>
    <dgm:pt modelId="{01251CA5-5277-4076-AB41-93832D87A2A5}" type="parTrans" cxnId="{A1550DDC-4599-4F10-8DDF-63E8A9ECFCB8}">
      <dgm:prSet/>
      <dgm:spPr/>
      <dgm:t>
        <a:bodyPr/>
        <a:lstStyle/>
        <a:p>
          <a:endParaRPr lang="en-PK"/>
        </a:p>
      </dgm:t>
    </dgm:pt>
    <dgm:pt modelId="{D06B668A-D579-42C0-A647-6799A0197B45}" type="sibTrans" cxnId="{A1550DDC-4599-4F10-8DDF-63E8A9ECFCB8}">
      <dgm:prSet/>
      <dgm:spPr/>
      <dgm:t>
        <a:bodyPr/>
        <a:lstStyle/>
        <a:p>
          <a:endParaRPr lang="en-PK"/>
        </a:p>
      </dgm:t>
    </dgm:pt>
    <dgm:pt modelId="{13262D7B-35BE-4346-8516-003AC51072A3}">
      <dgm:prSet phldrT="[Text]" custT="1"/>
      <dgm:spPr/>
      <dgm:t>
        <a:bodyPr/>
        <a:lstStyle/>
        <a:p>
          <a:r>
            <a:rPr lang="en-US" sz="1200" dirty="0"/>
            <a:t>Government Policies and Regulations</a:t>
          </a:r>
          <a:endParaRPr lang="en-PK" sz="1200" dirty="0"/>
        </a:p>
      </dgm:t>
    </dgm:pt>
    <dgm:pt modelId="{18002C09-5348-4A4B-909C-6DDF39BD06D5}" type="parTrans" cxnId="{41E3901D-7AB5-4856-BF26-B9DAB6049ED4}">
      <dgm:prSet/>
      <dgm:spPr/>
      <dgm:t>
        <a:bodyPr/>
        <a:lstStyle/>
        <a:p>
          <a:endParaRPr lang="en-PK"/>
        </a:p>
      </dgm:t>
    </dgm:pt>
    <dgm:pt modelId="{4CEC02F9-FE38-4651-B7DC-A44BAFCEE011}" type="sibTrans" cxnId="{41E3901D-7AB5-4856-BF26-B9DAB6049ED4}">
      <dgm:prSet/>
      <dgm:spPr/>
      <dgm:t>
        <a:bodyPr/>
        <a:lstStyle/>
        <a:p>
          <a:endParaRPr lang="en-PK"/>
        </a:p>
      </dgm:t>
    </dgm:pt>
    <dgm:pt modelId="{3C18B8C4-E026-44D3-A0F9-0D6E21D0FDDC}">
      <dgm:prSet phldrT="[Text]"/>
      <dgm:spPr/>
      <dgm:t>
        <a:bodyPr/>
        <a:lstStyle/>
        <a:p>
          <a:r>
            <a:rPr lang="en-US" dirty="0"/>
            <a:t>Geographic Distance</a:t>
          </a:r>
          <a:endParaRPr lang="en-PK" dirty="0"/>
        </a:p>
      </dgm:t>
    </dgm:pt>
    <dgm:pt modelId="{8F203858-3D01-4DF8-979F-80BF5975AE9B}" type="parTrans" cxnId="{B16046DE-0F61-4CCA-A9D6-E2B5D0A664B1}">
      <dgm:prSet/>
      <dgm:spPr/>
      <dgm:t>
        <a:bodyPr/>
        <a:lstStyle/>
        <a:p>
          <a:endParaRPr lang="en-PK"/>
        </a:p>
      </dgm:t>
    </dgm:pt>
    <dgm:pt modelId="{91EBFEA3-CE88-4AC3-AC99-0CF211274901}" type="sibTrans" cxnId="{B16046DE-0F61-4CCA-A9D6-E2B5D0A664B1}">
      <dgm:prSet/>
      <dgm:spPr/>
      <dgm:t>
        <a:bodyPr/>
        <a:lstStyle/>
        <a:p>
          <a:endParaRPr lang="en-PK"/>
        </a:p>
      </dgm:t>
    </dgm:pt>
    <dgm:pt modelId="{C8FE42BF-400B-45CA-B6F4-6E30A3B443CF}">
      <dgm:prSet phldrT="[Text]" custT="1"/>
      <dgm:spPr/>
      <dgm:t>
        <a:bodyPr/>
        <a:lstStyle/>
        <a:p>
          <a:r>
            <a:rPr lang="en-US" sz="1200" dirty="0"/>
            <a:t>Physical Difference</a:t>
          </a:r>
          <a:endParaRPr lang="en-PK" sz="1200" dirty="0"/>
        </a:p>
      </dgm:t>
    </dgm:pt>
    <dgm:pt modelId="{EDFA9342-6706-4C78-8CC6-826E4B608752}" type="parTrans" cxnId="{7383C80F-7980-40ED-B43D-E669916C4788}">
      <dgm:prSet/>
      <dgm:spPr/>
      <dgm:t>
        <a:bodyPr/>
        <a:lstStyle/>
        <a:p>
          <a:endParaRPr lang="en-PK"/>
        </a:p>
      </dgm:t>
    </dgm:pt>
    <dgm:pt modelId="{2D80683A-22D4-4206-8A24-02E1C35EE7C6}" type="sibTrans" cxnId="{7383C80F-7980-40ED-B43D-E669916C4788}">
      <dgm:prSet/>
      <dgm:spPr/>
      <dgm:t>
        <a:bodyPr/>
        <a:lstStyle/>
        <a:p>
          <a:endParaRPr lang="en-PK"/>
        </a:p>
      </dgm:t>
    </dgm:pt>
    <dgm:pt modelId="{95ADD105-9AF0-45F0-B17F-89DDB60E4F53}">
      <dgm:prSet phldrT="[Text]"/>
      <dgm:spPr/>
      <dgm:t>
        <a:bodyPr/>
        <a:lstStyle/>
        <a:p>
          <a:r>
            <a:rPr lang="en-US" dirty="0"/>
            <a:t>Economic Distance</a:t>
          </a:r>
          <a:endParaRPr lang="en-PK" dirty="0"/>
        </a:p>
      </dgm:t>
    </dgm:pt>
    <dgm:pt modelId="{608A2092-65FD-4823-8B9E-D301DE8B55F7}" type="parTrans" cxnId="{FF2FACD0-E125-40EF-929D-54D3CC10DA2C}">
      <dgm:prSet/>
      <dgm:spPr/>
      <dgm:t>
        <a:bodyPr/>
        <a:lstStyle/>
        <a:p>
          <a:endParaRPr lang="en-PK"/>
        </a:p>
      </dgm:t>
    </dgm:pt>
    <dgm:pt modelId="{C9499682-0018-4D72-9921-2E839B27E63A}" type="sibTrans" cxnId="{FF2FACD0-E125-40EF-929D-54D3CC10DA2C}">
      <dgm:prSet/>
      <dgm:spPr/>
      <dgm:t>
        <a:bodyPr/>
        <a:lstStyle/>
        <a:p>
          <a:endParaRPr lang="en-PK"/>
        </a:p>
      </dgm:t>
    </dgm:pt>
    <dgm:pt modelId="{6E033BC3-1270-4F90-95DF-14F7CD6CA4AD}">
      <dgm:prSet phldrT="[Text]" custT="1"/>
      <dgm:spPr/>
      <dgm:t>
        <a:bodyPr/>
        <a:lstStyle/>
        <a:p>
          <a:r>
            <a:rPr lang="en-US" sz="1200" dirty="0"/>
            <a:t>Economic Development</a:t>
          </a:r>
          <a:endParaRPr lang="en-PK" sz="1200" dirty="0"/>
        </a:p>
      </dgm:t>
    </dgm:pt>
    <dgm:pt modelId="{AE972E14-FC7C-4E7F-8818-E807228170E6}" type="parTrans" cxnId="{A4CFC50A-AE4F-4B7D-A067-BC5E2EB92B46}">
      <dgm:prSet/>
      <dgm:spPr/>
      <dgm:t>
        <a:bodyPr/>
        <a:lstStyle/>
        <a:p>
          <a:endParaRPr lang="en-PK"/>
        </a:p>
      </dgm:t>
    </dgm:pt>
    <dgm:pt modelId="{69644C41-66AE-4E14-9F8C-B33A275EF4D0}" type="sibTrans" cxnId="{A4CFC50A-AE4F-4B7D-A067-BC5E2EB92B46}">
      <dgm:prSet/>
      <dgm:spPr/>
      <dgm:t>
        <a:bodyPr/>
        <a:lstStyle/>
        <a:p>
          <a:endParaRPr lang="en-PK"/>
        </a:p>
      </dgm:t>
    </dgm:pt>
    <dgm:pt modelId="{5E8021FB-77D1-4C0F-8CF5-88765627F622}">
      <dgm:prSet phldrT="[Text]" custT="1"/>
      <dgm:spPr/>
      <dgm:t>
        <a:bodyPr/>
        <a:lstStyle/>
        <a:p>
          <a:r>
            <a:rPr lang="en-US" sz="1400" dirty="0"/>
            <a:t>Cultural norms and Values</a:t>
          </a:r>
          <a:endParaRPr lang="en-PK" sz="1400" dirty="0"/>
        </a:p>
      </dgm:t>
    </dgm:pt>
    <dgm:pt modelId="{036D0C6E-17FA-4341-95B9-9E3D8BC0C2E8}" type="parTrans" cxnId="{3F2FB743-ED51-4625-9723-27086CDA3C73}">
      <dgm:prSet/>
      <dgm:spPr/>
      <dgm:t>
        <a:bodyPr/>
        <a:lstStyle/>
        <a:p>
          <a:endParaRPr lang="en-PK"/>
        </a:p>
      </dgm:t>
    </dgm:pt>
    <dgm:pt modelId="{9E886AC9-9EA4-4E74-A0D1-C59CC7727FD5}" type="sibTrans" cxnId="{3F2FB743-ED51-4625-9723-27086CDA3C73}">
      <dgm:prSet/>
      <dgm:spPr/>
      <dgm:t>
        <a:bodyPr/>
        <a:lstStyle/>
        <a:p>
          <a:endParaRPr lang="en-PK"/>
        </a:p>
      </dgm:t>
    </dgm:pt>
    <dgm:pt modelId="{1D75B8A7-2BDB-44B9-87A4-DB39B3460AA3}">
      <dgm:prSet phldrT="[Text]" custT="1"/>
      <dgm:spPr/>
      <dgm:t>
        <a:bodyPr/>
        <a:lstStyle/>
        <a:p>
          <a:r>
            <a:rPr lang="en-US" sz="1400" dirty="0"/>
            <a:t>Religious Differences</a:t>
          </a:r>
          <a:endParaRPr lang="en-PK" sz="1400" dirty="0"/>
        </a:p>
      </dgm:t>
    </dgm:pt>
    <dgm:pt modelId="{81215B81-B5DD-4ED3-AE9B-18F7D8C11026}" type="parTrans" cxnId="{B5D7647B-BFAD-41CB-A34B-F200993E794F}">
      <dgm:prSet/>
      <dgm:spPr/>
      <dgm:t>
        <a:bodyPr/>
        <a:lstStyle/>
        <a:p>
          <a:endParaRPr lang="en-PK"/>
        </a:p>
      </dgm:t>
    </dgm:pt>
    <dgm:pt modelId="{E87EEE48-B929-44F6-89CE-3DB1B4BE3012}" type="sibTrans" cxnId="{B5D7647B-BFAD-41CB-A34B-F200993E794F}">
      <dgm:prSet/>
      <dgm:spPr/>
      <dgm:t>
        <a:bodyPr/>
        <a:lstStyle/>
        <a:p>
          <a:endParaRPr lang="en-PK"/>
        </a:p>
      </dgm:t>
    </dgm:pt>
    <dgm:pt modelId="{C7F981B8-0448-406B-96E3-160DFC919BF0}">
      <dgm:prSet phldrT="[Text]" custT="1"/>
      <dgm:spPr/>
      <dgm:t>
        <a:bodyPr/>
        <a:lstStyle/>
        <a:p>
          <a:r>
            <a:rPr lang="en-US" sz="1200" dirty="0"/>
            <a:t>Political Stability</a:t>
          </a:r>
          <a:endParaRPr lang="en-PK" sz="1200" dirty="0"/>
        </a:p>
      </dgm:t>
    </dgm:pt>
    <dgm:pt modelId="{AF0D16DC-67E6-46A7-8EAB-D0C1053FAC65}" type="parTrans" cxnId="{845E9B55-B5CA-42CA-B01F-77FD4CB598DC}">
      <dgm:prSet/>
      <dgm:spPr/>
      <dgm:t>
        <a:bodyPr/>
        <a:lstStyle/>
        <a:p>
          <a:endParaRPr lang="en-PK"/>
        </a:p>
      </dgm:t>
    </dgm:pt>
    <dgm:pt modelId="{C188FD2D-DAE5-4F1F-B631-675E611DB94A}" type="sibTrans" cxnId="{845E9B55-B5CA-42CA-B01F-77FD4CB598DC}">
      <dgm:prSet/>
      <dgm:spPr/>
      <dgm:t>
        <a:bodyPr/>
        <a:lstStyle/>
        <a:p>
          <a:endParaRPr lang="en-PK"/>
        </a:p>
      </dgm:t>
    </dgm:pt>
    <dgm:pt modelId="{49994BB3-1AE7-49D5-8B43-4DAB8AEE1C0C}">
      <dgm:prSet phldrT="[Text]" custT="1"/>
      <dgm:spPr/>
      <dgm:t>
        <a:bodyPr/>
        <a:lstStyle/>
        <a:p>
          <a:r>
            <a:rPr lang="en-US" sz="1200" dirty="0"/>
            <a:t>Legal frameworks</a:t>
          </a:r>
          <a:endParaRPr lang="en-PK" sz="1200" dirty="0"/>
        </a:p>
      </dgm:t>
    </dgm:pt>
    <dgm:pt modelId="{A51BF422-33E5-449D-879E-7925ABD631C7}" type="parTrans" cxnId="{5EB37FD5-F6F2-46CE-AAF8-5F41E4892A6E}">
      <dgm:prSet/>
      <dgm:spPr/>
      <dgm:t>
        <a:bodyPr/>
        <a:lstStyle/>
        <a:p>
          <a:endParaRPr lang="en-PK"/>
        </a:p>
      </dgm:t>
    </dgm:pt>
    <dgm:pt modelId="{56537BCD-627B-4436-A8F1-1F7ACC40015C}" type="sibTrans" cxnId="{5EB37FD5-F6F2-46CE-AAF8-5F41E4892A6E}">
      <dgm:prSet/>
      <dgm:spPr/>
      <dgm:t>
        <a:bodyPr/>
        <a:lstStyle/>
        <a:p>
          <a:endParaRPr lang="en-PK"/>
        </a:p>
      </dgm:t>
    </dgm:pt>
    <dgm:pt modelId="{3714270E-507C-4C48-B021-AC93EA512472}">
      <dgm:prSet phldrT="[Text]" custT="1"/>
      <dgm:spPr/>
      <dgm:t>
        <a:bodyPr/>
        <a:lstStyle/>
        <a:p>
          <a:r>
            <a:rPr lang="en-US" sz="1200" dirty="0"/>
            <a:t>Institutional Framework</a:t>
          </a:r>
          <a:endParaRPr lang="en-PK" sz="1200" dirty="0"/>
        </a:p>
      </dgm:t>
    </dgm:pt>
    <dgm:pt modelId="{5723FA1E-E1DB-4E3B-AFE6-C8C31E68A10E}" type="parTrans" cxnId="{88E4E41A-E848-48B9-899A-4C5E5D5B1646}">
      <dgm:prSet/>
      <dgm:spPr/>
      <dgm:t>
        <a:bodyPr/>
        <a:lstStyle/>
        <a:p>
          <a:endParaRPr lang="en-PK"/>
        </a:p>
      </dgm:t>
    </dgm:pt>
    <dgm:pt modelId="{A66F2A2E-ADB1-4425-91A9-8FC331AE1C24}" type="sibTrans" cxnId="{88E4E41A-E848-48B9-899A-4C5E5D5B1646}">
      <dgm:prSet/>
      <dgm:spPr/>
      <dgm:t>
        <a:bodyPr/>
        <a:lstStyle/>
        <a:p>
          <a:endParaRPr lang="en-PK"/>
        </a:p>
      </dgm:t>
    </dgm:pt>
    <dgm:pt modelId="{D17D6FB1-F4EA-49A8-8A4F-600EE1AE8CB2}">
      <dgm:prSet phldrT="[Text]" custT="1"/>
      <dgm:spPr/>
      <dgm:t>
        <a:bodyPr/>
        <a:lstStyle/>
        <a:p>
          <a:r>
            <a:rPr lang="en-US" sz="1200" dirty="0"/>
            <a:t>Different Time Zones</a:t>
          </a:r>
          <a:endParaRPr lang="en-PK" sz="1200" dirty="0"/>
        </a:p>
      </dgm:t>
    </dgm:pt>
    <dgm:pt modelId="{B1C1485D-3B5D-421F-9D73-BDCAFFB32A02}" type="parTrans" cxnId="{38639455-8785-4369-95A3-7C31D56CB267}">
      <dgm:prSet/>
      <dgm:spPr/>
      <dgm:t>
        <a:bodyPr/>
        <a:lstStyle/>
        <a:p>
          <a:endParaRPr lang="en-PK"/>
        </a:p>
      </dgm:t>
    </dgm:pt>
    <dgm:pt modelId="{C6B9228E-6703-4487-AEA9-21808B35C860}" type="sibTrans" cxnId="{38639455-8785-4369-95A3-7C31D56CB267}">
      <dgm:prSet/>
      <dgm:spPr/>
      <dgm:t>
        <a:bodyPr/>
        <a:lstStyle/>
        <a:p>
          <a:endParaRPr lang="en-PK"/>
        </a:p>
      </dgm:t>
    </dgm:pt>
    <dgm:pt modelId="{62C925AB-1A16-4232-AF3E-D1BEEF1225F1}">
      <dgm:prSet phldrT="[Text]" custT="1"/>
      <dgm:spPr/>
      <dgm:t>
        <a:bodyPr/>
        <a:lstStyle/>
        <a:p>
          <a:r>
            <a:rPr lang="en-US" sz="1200" dirty="0"/>
            <a:t>Transportation and Logistics Difference</a:t>
          </a:r>
          <a:endParaRPr lang="en-PK" sz="1200" dirty="0"/>
        </a:p>
      </dgm:t>
    </dgm:pt>
    <dgm:pt modelId="{6F1E1DC7-5826-4795-9CEC-48A6DFCC8322}" type="parTrans" cxnId="{C01431FE-2723-4243-8FFE-636909A11EBC}">
      <dgm:prSet/>
      <dgm:spPr/>
      <dgm:t>
        <a:bodyPr/>
        <a:lstStyle/>
        <a:p>
          <a:endParaRPr lang="en-PK"/>
        </a:p>
      </dgm:t>
    </dgm:pt>
    <dgm:pt modelId="{DB150AE3-7432-4238-BE09-0DD0FCD4966F}" type="sibTrans" cxnId="{C01431FE-2723-4243-8FFE-636909A11EBC}">
      <dgm:prSet/>
      <dgm:spPr/>
      <dgm:t>
        <a:bodyPr/>
        <a:lstStyle/>
        <a:p>
          <a:endParaRPr lang="en-PK"/>
        </a:p>
      </dgm:t>
    </dgm:pt>
    <dgm:pt modelId="{F9799C89-F127-4D78-9DA9-583E4642DF2F}">
      <dgm:prSet phldrT="[Text]" custT="1"/>
      <dgm:spPr/>
      <dgm:t>
        <a:bodyPr/>
        <a:lstStyle/>
        <a:p>
          <a:r>
            <a:rPr lang="en-US" sz="1200" dirty="0"/>
            <a:t>Various Consumer Incomes</a:t>
          </a:r>
          <a:endParaRPr lang="en-PK" sz="1200" dirty="0"/>
        </a:p>
      </dgm:t>
    </dgm:pt>
    <dgm:pt modelId="{556A81A8-13DD-43E3-8800-2A424EB3B11B}" type="parTrans" cxnId="{377755D2-1539-4AAF-84A8-2721EE850D1A}">
      <dgm:prSet/>
      <dgm:spPr/>
      <dgm:t>
        <a:bodyPr/>
        <a:lstStyle/>
        <a:p>
          <a:endParaRPr lang="en-PK"/>
        </a:p>
      </dgm:t>
    </dgm:pt>
    <dgm:pt modelId="{9AE49BC7-EFF3-4BC4-A968-A07FDCA2518E}" type="sibTrans" cxnId="{377755D2-1539-4AAF-84A8-2721EE850D1A}">
      <dgm:prSet/>
      <dgm:spPr/>
      <dgm:t>
        <a:bodyPr/>
        <a:lstStyle/>
        <a:p>
          <a:endParaRPr lang="en-PK"/>
        </a:p>
      </dgm:t>
    </dgm:pt>
    <dgm:pt modelId="{02723ABC-A4B1-4F4F-9BB9-84FF46B3FE79}">
      <dgm:prSet phldrT="[Text]" custT="1"/>
      <dgm:spPr/>
      <dgm:t>
        <a:bodyPr/>
        <a:lstStyle/>
        <a:p>
          <a:r>
            <a:rPr lang="en-US" sz="1200" dirty="0"/>
            <a:t>Different Market Structure</a:t>
          </a:r>
          <a:endParaRPr lang="en-PK" sz="1200" dirty="0"/>
        </a:p>
      </dgm:t>
    </dgm:pt>
    <dgm:pt modelId="{DB412BF5-293C-45F2-8611-C68B234351E6}" type="parTrans" cxnId="{005C3923-92F9-4C84-A835-906AC0744C83}">
      <dgm:prSet/>
      <dgm:spPr/>
      <dgm:t>
        <a:bodyPr/>
        <a:lstStyle/>
        <a:p>
          <a:endParaRPr lang="en-PK"/>
        </a:p>
      </dgm:t>
    </dgm:pt>
    <dgm:pt modelId="{A6A994AE-BBD8-447E-A586-6CC52763171E}" type="sibTrans" cxnId="{005C3923-92F9-4C84-A835-906AC0744C83}">
      <dgm:prSet/>
      <dgm:spPr/>
      <dgm:t>
        <a:bodyPr/>
        <a:lstStyle/>
        <a:p>
          <a:endParaRPr lang="en-PK"/>
        </a:p>
      </dgm:t>
    </dgm:pt>
    <dgm:pt modelId="{447D2187-B8BD-460F-AE36-DAA9D094D869}">
      <dgm:prSet phldrT="[Text]" custT="1"/>
      <dgm:spPr/>
      <dgm:t>
        <a:bodyPr/>
        <a:lstStyle/>
        <a:p>
          <a:r>
            <a:rPr lang="en-US" sz="1200" dirty="0"/>
            <a:t>Different Business Practices</a:t>
          </a:r>
          <a:endParaRPr lang="en-PK" sz="1200" dirty="0"/>
        </a:p>
      </dgm:t>
    </dgm:pt>
    <dgm:pt modelId="{D9923949-00B5-44C9-9E6A-3F20827B6E0D}" type="parTrans" cxnId="{FBB47DF5-33A2-4841-8C69-7C34C40F61DF}">
      <dgm:prSet/>
      <dgm:spPr/>
      <dgm:t>
        <a:bodyPr/>
        <a:lstStyle/>
        <a:p>
          <a:endParaRPr lang="en-PK"/>
        </a:p>
      </dgm:t>
    </dgm:pt>
    <dgm:pt modelId="{57D74B7A-2048-45A0-B541-69088FE326D1}" type="sibTrans" cxnId="{FBB47DF5-33A2-4841-8C69-7C34C40F61DF}">
      <dgm:prSet/>
      <dgm:spPr/>
      <dgm:t>
        <a:bodyPr/>
        <a:lstStyle/>
        <a:p>
          <a:endParaRPr lang="en-PK"/>
        </a:p>
      </dgm:t>
    </dgm:pt>
    <dgm:pt modelId="{5063168F-CB76-4147-9F2A-AB817D50046E}" type="pres">
      <dgm:prSet presAssocID="{D44B5616-C6AD-4AB0-B24C-C2B6A21A31A3}" presName="cycleMatrixDiagram" presStyleCnt="0">
        <dgm:presLayoutVars>
          <dgm:chMax val="1"/>
          <dgm:dir/>
          <dgm:animLvl val="lvl"/>
          <dgm:resizeHandles val="exact"/>
        </dgm:presLayoutVars>
      </dgm:prSet>
      <dgm:spPr/>
    </dgm:pt>
    <dgm:pt modelId="{909DA8D3-CDBC-41A1-9F5A-B5D93BC80992}" type="pres">
      <dgm:prSet presAssocID="{D44B5616-C6AD-4AB0-B24C-C2B6A21A31A3}" presName="children" presStyleCnt="0"/>
      <dgm:spPr/>
    </dgm:pt>
    <dgm:pt modelId="{5460155B-4C5B-4D91-B408-A6B6A3EADBFF}" type="pres">
      <dgm:prSet presAssocID="{D44B5616-C6AD-4AB0-B24C-C2B6A21A31A3}" presName="child1group" presStyleCnt="0"/>
      <dgm:spPr/>
    </dgm:pt>
    <dgm:pt modelId="{A33D2BD6-5F6F-42B8-B547-971163AF8131}" type="pres">
      <dgm:prSet presAssocID="{D44B5616-C6AD-4AB0-B24C-C2B6A21A31A3}" presName="child1" presStyleLbl="bgAcc1" presStyleIdx="0" presStyleCnt="4" custScaleX="113882"/>
      <dgm:spPr/>
    </dgm:pt>
    <dgm:pt modelId="{4FA51861-5890-4C9D-82A4-9F3E7679D5CC}" type="pres">
      <dgm:prSet presAssocID="{D44B5616-C6AD-4AB0-B24C-C2B6A21A31A3}" presName="child1Text" presStyleLbl="bgAcc1" presStyleIdx="0" presStyleCnt="4">
        <dgm:presLayoutVars>
          <dgm:bulletEnabled val="1"/>
        </dgm:presLayoutVars>
      </dgm:prSet>
      <dgm:spPr/>
    </dgm:pt>
    <dgm:pt modelId="{745C59A3-3310-41D5-AD26-8DABA283C1CA}" type="pres">
      <dgm:prSet presAssocID="{D44B5616-C6AD-4AB0-B24C-C2B6A21A31A3}" presName="child2group" presStyleCnt="0"/>
      <dgm:spPr/>
    </dgm:pt>
    <dgm:pt modelId="{58542FCB-8332-4BC0-B2FC-3CCDF2BFF370}" type="pres">
      <dgm:prSet presAssocID="{D44B5616-C6AD-4AB0-B24C-C2B6A21A31A3}" presName="child2" presStyleLbl="bgAcc1" presStyleIdx="1" presStyleCnt="4" custScaleX="115013" custLinFactNeighborX="11292" custLinFactNeighborY="804"/>
      <dgm:spPr/>
    </dgm:pt>
    <dgm:pt modelId="{DB0890AC-6328-4C1A-83F4-D61FB3C47E12}" type="pres">
      <dgm:prSet presAssocID="{D44B5616-C6AD-4AB0-B24C-C2B6A21A31A3}" presName="child2Text" presStyleLbl="bgAcc1" presStyleIdx="1" presStyleCnt="4">
        <dgm:presLayoutVars>
          <dgm:bulletEnabled val="1"/>
        </dgm:presLayoutVars>
      </dgm:prSet>
      <dgm:spPr/>
    </dgm:pt>
    <dgm:pt modelId="{EB795F8A-E635-4E0F-8C0F-92AE2E8FD570}" type="pres">
      <dgm:prSet presAssocID="{D44B5616-C6AD-4AB0-B24C-C2B6A21A31A3}" presName="child3group" presStyleCnt="0"/>
      <dgm:spPr/>
    </dgm:pt>
    <dgm:pt modelId="{C791DD29-4825-4146-AB56-3303A79E7453}" type="pres">
      <dgm:prSet presAssocID="{D44B5616-C6AD-4AB0-B24C-C2B6A21A31A3}" presName="child3" presStyleLbl="bgAcc1" presStyleIdx="2" presStyleCnt="4" custScaleX="110009" custLinFactNeighborX="12543" custLinFactNeighborY="0"/>
      <dgm:spPr/>
    </dgm:pt>
    <dgm:pt modelId="{1CDE08BB-2412-4332-924B-8F139088551C}" type="pres">
      <dgm:prSet presAssocID="{D44B5616-C6AD-4AB0-B24C-C2B6A21A31A3}" presName="child3Text" presStyleLbl="bgAcc1" presStyleIdx="2" presStyleCnt="4">
        <dgm:presLayoutVars>
          <dgm:bulletEnabled val="1"/>
        </dgm:presLayoutVars>
      </dgm:prSet>
      <dgm:spPr/>
    </dgm:pt>
    <dgm:pt modelId="{80F4D4F2-393B-45EE-BBE3-F0F13F915B7D}" type="pres">
      <dgm:prSet presAssocID="{D44B5616-C6AD-4AB0-B24C-C2B6A21A31A3}" presName="child4group" presStyleCnt="0"/>
      <dgm:spPr/>
    </dgm:pt>
    <dgm:pt modelId="{01D6DF1E-82DE-4B68-8FBA-066A287442BE}" type="pres">
      <dgm:prSet presAssocID="{D44B5616-C6AD-4AB0-B24C-C2B6A21A31A3}" presName="child4" presStyleLbl="bgAcc1" presStyleIdx="3" presStyleCnt="4" custScaleX="121287" custScaleY="122614"/>
      <dgm:spPr/>
    </dgm:pt>
    <dgm:pt modelId="{BFBB8B71-1C13-4592-8B7F-B7639317605D}" type="pres">
      <dgm:prSet presAssocID="{D44B5616-C6AD-4AB0-B24C-C2B6A21A31A3}" presName="child4Text" presStyleLbl="bgAcc1" presStyleIdx="3" presStyleCnt="4">
        <dgm:presLayoutVars>
          <dgm:bulletEnabled val="1"/>
        </dgm:presLayoutVars>
      </dgm:prSet>
      <dgm:spPr/>
    </dgm:pt>
    <dgm:pt modelId="{3CD85AF8-AC82-4441-83A2-43EFF8E142E4}" type="pres">
      <dgm:prSet presAssocID="{D44B5616-C6AD-4AB0-B24C-C2B6A21A31A3}" presName="childPlaceholder" presStyleCnt="0"/>
      <dgm:spPr/>
    </dgm:pt>
    <dgm:pt modelId="{9F38AFE3-6700-43B6-808D-52BDF66EBE19}" type="pres">
      <dgm:prSet presAssocID="{D44B5616-C6AD-4AB0-B24C-C2B6A21A31A3}" presName="circle" presStyleCnt="0"/>
      <dgm:spPr/>
    </dgm:pt>
    <dgm:pt modelId="{545AFCBE-9EF7-4360-B994-52A0E7207C28}" type="pres">
      <dgm:prSet presAssocID="{D44B5616-C6AD-4AB0-B24C-C2B6A21A31A3}" presName="quadrant1" presStyleLbl="node1" presStyleIdx="0" presStyleCnt="4">
        <dgm:presLayoutVars>
          <dgm:chMax val="1"/>
          <dgm:bulletEnabled val="1"/>
        </dgm:presLayoutVars>
      </dgm:prSet>
      <dgm:spPr/>
    </dgm:pt>
    <dgm:pt modelId="{E3A5F486-BAE4-47B4-AA78-21FDF66CE8D4}" type="pres">
      <dgm:prSet presAssocID="{D44B5616-C6AD-4AB0-B24C-C2B6A21A31A3}" presName="quadrant2" presStyleLbl="node1" presStyleIdx="1" presStyleCnt="4">
        <dgm:presLayoutVars>
          <dgm:chMax val="1"/>
          <dgm:bulletEnabled val="1"/>
        </dgm:presLayoutVars>
      </dgm:prSet>
      <dgm:spPr/>
    </dgm:pt>
    <dgm:pt modelId="{9F8993F5-0C84-4E1F-B15C-06721BB33B42}" type="pres">
      <dgm:prSet presAssocID="{D44B5616-C6AD-4AB0-B24C-C2B6A21A31A3}" presName="quadrant3" presStyleLbl="node1" presStyleIdx="2" presStyleCnt="4">
        <dgm:presLayoutVars>
          <dgm:chMax val="1"/>
          <dgm:bulletEnabled val="1"/>
        </dgm:presLayoutVars>
      </dgm:prSet>
      <dgm:spPr/>
    </dgm:pt>
    <dgm:pt modelId="{F103FB87-0E05-4DA6-9BBA-E6B04E6863EC}" type="pres">
      <dgm:prSet presAssocID="{D44B5616-C6AD-4AB0-B24C-C2B6A21A31A3}" presName="quadrant4" presStyleLbl="node1" presStyleIdx="3" presStyleCnt="4" custLinFactNeighborX="0">
        <dgm:presLayoutVars>
          <dgm:chMax val="1"/>
          <dgm:bulletEnabled val="1"/>
        </dgm:presLayoutVars>
      </dgm:prSet>
      <dgm:spPr/>
    </dgm:pt>
    <dgm:pt modelId="{5B304799-6EAC-4E5F-9DBF-8EB79F1B16C1}" type="pres">
      <dgm:prSet presAssocID="{D44B5616-C6AD-4AB0-B24C-C2B6A21A31A3}" presName="quadrantPlaceholder" presStyleCnt="0"/>
      <dgm:spPr/>
    </dgm:pt>
    <dgm:pt modelId="{05AB690E-A8AA-474E-8418-733CBB4FFD1A}" type="pres">
      <dgm:prSet presAssocID="{D44B5616-C6AD-4AB0-B24C-C2B6A21A31A3}" presName="center1" presStyleLbl="fgShp" presStyleIdx="0" presStyleCnt="2"/>
      <dgm:spPr/>
    </dgm:pt>
    <dgm:pt modelId="{FA0CEDAA-7B3C-444A-9307-DE2133092C1B}" type="pres">
      <dgm:prSet presAssocID="{D44B5616-C6AD-4AB0-B24C-C2B6A21A31A3}" presName="center2" presStyleLbl="fgShp" presStyleIdx="1" presStyleCnt="2"/>
      <dgm:spPr/>
    </dgm:pt>
  </dgm:ptLst>
  <dgm:cxnLst>
    <dgm:cxn modelId="{A4CFC50A-AE4F-4B7D-A067-BC5E2EB92B46}" srcId="{95ADD105-9AF0-45F0-B17F-89DDB60E4F53}" destId="{6E033BC3-1270-4F90-95DF-14F7CD6CA4AD}" srcOrd="0" destOrd="0" parTransId="{AE972E14-FC7C-4E7F-8818-E807228170E6}" sibTransId="{69644C41-66AE-4E14-9F8C-B33A275EF4D0}"/>
    <dgm:cxn modelId="{E932B20B-229A-4CD9-BF4C-097253FC9267}" type="presOf" srcId="{62C925AB-1A16-4232-AF3E-D1BEEF1225F1}" destId="{C791DD29-4825-4146-AB56-3303A79E7453}" srcOrd="0" destOrd="2" presId="urn:microsoft.com/office/officeart/2005/8/layout/cycle4"/>
    <dgm:cxn modelId="{7383C80F-7980-40ED-B43D-E669916C4788}" srcId="{3C18B8C4-E026-44D3-A0F9-0D6E21D0FDDC}" destId="{C8FE42BF-400B-45CA-B6F4-6E30A3B443CF}" srcOrd="0" destOrd="0" parTransId="{EDFA9342-6706-4C78-8CC6-826E4B608752}" sibTransId="{2D80683A-22D4-4206-8A24-02E1C35EE7C6}"/>
    <dgm:cxn modelId="{07F51212-91A3-4F45-8216-8C13927102C1}" type="presOf" srcId="{1D75B8A7-2BDB-44B9-87A4-DB39B3460AA3}" destId="{4FA51861-5890-4C9D-82A4-9F3E7679D5CC}" srcOrd="1" destOrd="2" presId="urn:microsoft.com/office/officeart/2005/8/layout/cycle4"/>
    <dgm:cxn modelId="{7FE86017-9236-4851-AD8C-794B6567A958}" srcId="{D44B5616-C6AD-4AB0-B24C-C2B6A21A31A3}" destId="{95C4624D-7D6A-4084-AC6B-763B9B2CED40}" srcOrd="0" destOrd="0" parTransId="{94DB1346-5D57-477E-A868-B749213AB0D8}" sibTransId="{90F2DD5A-11C7-49FD-90F5-7F34B7191F8C}"/>
    <dgm:cxn modelId="{88E4E41A-E848-48B9-899A-4C5E5D5B1646}" srcId="{58976689-A3C8-492F-B7A9-95E826280E81}" destId="{3714270E-507C-4C48-B021-AC93EA512472}" srcOrd="3" destOrd="0" parTransId="{5723FA1E-E1DB-4E3B-AFE6-C8C31E68A10E}" sibTransId="{A66F2A2E-ADB1-4425-91A9-8FC331AE1C24}"/>
    <dgm:cxn modelId="{387F5D1C-B853-442C-B854-124D43CB665F}" type="presOf" srcId="{447D2187-B8BD-460F-AE36-DAA9D094D869}" destId="{BFBB8B71-1C13-4592-8B7F-B7639317605D}" srcOrd="1" destOrd="3" presId="urn:microsoft.com/office/officeart/2005/8/layout/cycle4"/>
    <dgm:cxn modelId="{41E3901D-7AB5-4856-BF26-B9DAB6049ED4}" srcId="{58976689-A3C8-492F-B7A9-95E826280E81}" destId="{13262D7B-35BE-4346-8516-003AC51072A3}" srcOrd="0" destOrd="0" parTransId="{18002C09-5348-4A4B-909C-6DDF39BD06D5}" sibTransId="{4CEC02F9-FE38-4651-B7DC-A44BAFCEE011}"/>
    <dgm:cxn modelId="{005C3923-92F9-4C84-A835-906AC0744C83}" srcId="{95ADD105-9AF0-45F0-B17F-89DDB60E4F53}" destId="{02723ABC-A4B1-4F4F-9BB9-84FF46B3FE79}" srcOrd="2" destOrd="0" parTransId="{DB412BF5-293C-45F2-8611-C68B234351E6}" sibTransId="{A6A994AE-BBD8-447E-A586-6CC52763171E}"/>
    <dgm:cxn modelId="{7FA3DB24-2553-41D8-BC62-AF5E79FC7418}" type="presOf" srcId="{D17D6FB1-F4EA-49A8-8A4F-600EE1AE8CB2}" destId="{C791DD29-4825-4146-AB56-3303A79E7453}" srcOrd="0" destOrd="1" presId="urn:microsoft.com/office/officeart/2005/8/layout/cycle4"/>
    <dgm:cxn modelId="{AD25B132-4683-4971-8D30-1F8E84461C0C}" type="presOf" srcId="{6E033BC3-1270-4F90-95DF-14F7CD6CA4AD}" destId="{BFBB8B71-1C13-4592-8B7F-B7639317605D}" srcOrd="1" destOrd="0" presId="urn:microsoft.com/office/officeart/2005/8/layout/cycle4"/>
    <dgm:cxn modelId="{17CF2238-B59A-4DD9-9224-A04A48D6A1CA}" type="presOf" srcId="{3714270E-507C-4C48-B021-AC93EA512472}" destId="{58542FCB-8332-4BC0-B2FC-3CCDF2BFF370}" srcOrd="0" destOrd="3" presId="urn:microsoft.com/office/officeart/2005/8/layout/cycle4"/>
    <dgm:cxn modelId="{1CEE1342-3CCE-4573-BC71-608492B63904}" type="presOf" srcId="{95C4624D-7D6A-4084-AC6B-763B9B2CED40}" destId="{545AFCBE-9EF7-4360-B994-52A0E7207C28}" srcOrd="0" destOrd="0" presId="urn:microsoft.com/office/officeart/2005/8/layout/cycle4"/>
    <dgm:cxn modelId="{D5FE3462-D0C6-427A-87D2-5D775D809C6E}" type="presOf" srcId="{C7F981B8-0448-406B-96E3-160DFC919BF0}" destId="{58542FCB-8332-4BC0-B2FC-3CCDF2BFF370}" srcOrd="0" destOrd="1" presId="urn:microsoft.com/office/officeart/2005/8/layout/cycle4"/>
    <dgm:cxn modelId="{3F2FB743-ED51-4625-9723-27086CDA3C73}" srcId="{95C4624D-7D6A-4084-AC6B-763B9B2CED40}" destId="{5E8021FB-77D1-4C0F-8CF5-88765627F622}" srcOrd="1" destOrd="0" parTransId="{036D0C6E-17FA-4341-95B9-9E3D8BC0C2E8}" sibTransId="{9E886AC9-9EA4-4E74-A0D1-C59CC7727FD5}"/>
    <dgm:cxn modelId="{51075664-F5A2-42B9-A864-6948EEE5D3AC}" type="presOf" srcId="{D17D6FB1-F4EA-49A8-8A4F-600EE1AE8CB2}" destId="{1CDE08BB-2412-4332-924B-8F139088551C}" srcOrd="1" destOrd="1" presId="urn:microsoft.com/office/officeart/2005/8/layout/cycle4"/>
    <dgm:cxn modelId="{2854C066-E54E-4E75-B6D6-CA8B1A2C57EA}" type="presOf" srcId="{02723ABC-A4B1-4F4F-9BB9-84FF46B3FE79}" destId="{BFBB8B71-1C13-4592-8B7F-B7639317605D}" srcOrd="1" destOrd="2" presId="urn:microsoft.com/office/officeart/2005/8/layout/cycle4"/>
    <dgm:cxn modelId="{E12C4A68-D682-449B-AB06-E3A03AFD1D20}" type="presOf" srcId="{C8FE42BF-400B-45CA-B6F4-6E30A3B443CF}" destId="{1CDE08BB-2412-4332-924B-8F139088551C}" srcOrd="1" destOrd="0" presId="urn:microsoft.com/office/officeart/2005/8/layout/cycle4"/>
    <dgm:cxn modelId="{06D2A248-A706-4EC5-834E-20E56834CA56}" type="presOf" srcId="{C7F981B8-0448-406B-96E3-160DFC919BF0}" destId="{DB0890AC-6328-4C1A-83F4-D61FB3C47E12}" srcOrd="1" destOrd="1" presId="urn:microsoft.com/office/officeart/2005/8/layout/cycle4"/>
    <dgm:cxn modelId="{87C2D64A-A084-43D8-9EA1-025FAFA6FA38}" type="presOf" srcId="{D44B5616-C6AD-4AB0-B24C-C2B6A21A31A3}" destId="{5063168F-CB76-4147-9F2A-AB817D50046E}" srcOrd="0" destOrd="0" presId="urn:microsoft.com/office/officeart/2005/8/layout/cycle4"/>
    <dgm:cxn modelId="{4C4DBF6B-ED37-4CDB-AABB-B5EACEB14611}" type="presOf" srcId="{49994BB3-1AE7-49D5-8B43-4DAB8AEE1C0C}" destId="{DB0890AC-6328-4C1A-83F4-D61FB3C47E12}" srcOrd="1" destOrd="2" presId="urn:microsoft.com/office/officeart/2005/8/layout/cycle4"/>
    <dgm:cxn modelId="{917F0E4C-3F79-47FB-B8F9-ED3A7C1A22C9}" type="presOf" srcId="{13262D7B-35BE-4346-8516-003AC51072A3}" destId="{DB0890AC-6328-4C1A-83F4-D61FB3C47E12}" srcOrd="1" destOrd="0" presId="urn:microsoft.com/office/officeart/2005/8/layout/cycle4"/>
    <dgm:cxn modelId="{B776954D-3529-4B07-9958-8CDD7AF988B1}" type="presOf" srcId="{95ADD105-9AF0-45F0-B17F-89DDB60E4F53}" destId="{F103FB87-0E05-4DA6-9BBA-E6B04E6863EC}" srcOrd="0" destOrd="0" presId="urn:microsoft.com/office/officeart/2005/8/layout/cycle4"/>
    <dgm:cxn modelId="{F8899351-1875-4BF0-8EF6-8C856F67D27F}" type="presOf" srcId="{6E033BC3-1270-4F90-95DF-14F7CD6CA4AD}" destId="{01D6DF1E-82DE-4B68-8FBA-066A287442BE}" srcOrd="0" destOrd="0" presId="urn:microsoft.com/office/officeart/2005/8/layout/cycle4"/>
    <dgm:cxn modelId="{38639455-8785-4369-95A3-7C31D56CB267}" srcId="{3C18B8C4-E026-44D3-A0F9-0D6E21D0FDDC}" destId="{D17D6FB1-F4EA-49A8-8A4F-600EE1AE8CB2}" srcOrd="1" destOrd="0" parTransId="{B1C1485D-3B5D-421F-9D73-BDCAFFB32A02}" sibTransId="{C6B9228E-6703-4487-AEA9-21808B35C860}"/>
    <dgm:cxn modelId="{845E9B55-B5CA-42CA-B01F-77FD4CB598DC}" srcId="{58976689-A3C8-492F-B7A9-95E826280E81}" destId="{C7F981B8-0448-406B-96E3-160DFC919BF0}" srcOrd="1" destOrd="0" parTransId="{AF0D16DC-67E6-46A7-8EAB-D0C1053FAC65}" sibTransId="{C188FD2D-DAE5-4F1F-B631-675E611DB94A}"/>
    <dgm:cxn modelId="{F10B5B56-8BA9-4C64-97D7-7EAD16460EA5}" type="presOf" srcId="{714DE6B4-E1E8-429F-A02B-961073F0973C}" destId="{4FA51861-5890-4C9D-82A4-9F3E7679D5CC}" srcOrd="1" destOrd="0" presId="urn:microsoft.com/office/officeart/2005/8/layout/cycle4"/>
    <dgm:cxn modelId="{B5D7647B-BFAD-41CB-A34B-F200993E794F}" srcId="{95C4624D-7D6A-4084-AC6B-763B9B2CED40}" destId="{1D75B8A7-2BDB-44B9-87A4-DB39B3460AA3}" srcOrd="2" destOrd="0" parTransId="{81215B81-B5DD-4ED3-AE9B-18F7D8C11026}" sibTransId="{E87EEE48-B929-44F6-89CE-3DB1B4BE3012}"/>
    <dgm:cxn modelId="{E43B5789-7B89-4688-9817-9FE5B536833D}" type="presOf" srcId="{02723ABC-A4B1-4F4F-9BB9-84FF46B3FE79}" destId="{01D6DF1E-82DE-4B68-8FBA-066A287442BE}" srcOrd="0" destOrd="2" presId="urn:microsoft.com/office/officeart/2005/8/layout/cycle4"/>
    <dgm:cxn modelId="{AF7EA289-1015-4CA2-BFA7-729724F348FB}" type="presOf" srcId="{13262D7B-35BE-4346-8516-003AC51072A3}" destId="{58542FCB-8332-4BC0-B2FC-3CCDF2BFF370}" srcOrd="0" destOrd="0" presId="urn:microsoft.com/office/officeart/2005/8/layout/cycle4"/>
    <dgm:cxn modelId="{8D9EDD91-1A01-4318-B40C-2157BE4E17DC}" type="presOf" srcId="{714DE6B4-E1E8-429F-A02B-961073F0973C}" destId="{A33D2BD6-5F6F-42B8-B547-971163AF8131}" srcOrd="0" destOrd="0" presId="urn:microsoft.com/office/officeart/2005/8/layout/cycle4"/>
    <dgm:cxn modelId="{28CEF193-E74A-4FDB-A76D-D5C7F2E1F029}" type="presOf" srcId="{3714270E-507C-4C48-B021-AC93EA512472}" destId="{DB0890AC-6328-4C1A-83F4-D61FB3C47E12}" srcOrd="1" destOrd="3" presId="urn:microsoft.com/office/officeart/2005/8/layout/cycle4"/>
    <dgm:cxn modelId="{D96F4297-2807-4109-9361-93B9A167CABA}" type="presOf" srcId="{F9799C89-F127-4D78-9DA9-583E4642DF2F}" destId="{01D6DF1E-82DE-4B68-8FBA-066A287442BE}" srcOrd="0" destOrd="1" presId="urn:microsoft.com/office/officeart/2005/8/layout/cycle4"/>
    <dgm:cxn modelId="{6D04F199-E8D6-4762-BCE5-19D7FC751267}" type="presOf" srcId="{1D75B8A7-2BDB-44B9-87A4-DB39B3460AA3}" destId="{A33D2BD6-5F6F-42B8-B547-971163AF8131}" srcOrd="0" destOrd="2" presId="urn:microsoft.com/office/officeart/2005/8/layout/cycle4"/>
    <dgm:cxn modelId="{8CE3909B-C369-4E9D-BD05-691D38BABE86}" type="presOf" srcId="{447D2187-B8BD-460F-AE36-DAA9D094D869}" destId="{01D6DF1E-82DE-4B68-8FBA-066A287442BE}" srcOrd="0" destOrd="3" presId="urn:microsoft.com/office/officeart/2005/8/layout/cycle4"/>
    <dgm:cxn modelId="{D9A551A8-6608-4DB2-B837-556E242D7B5F}" type="presOf" srcId="{F9799C89-F127-4D78-9DA9-583E4642DF2F}" destId="{BFBB8B71-1C13-4592-8B7F-B7639317605D}" srcOrd="1" destOrd="1" presId="urn:microsoft.com/office/officeart/2005/8/layout/cycle4"/>
    <dgm:cxn modelId="{4D65C9AE-2E9C-4461-B973-D9CF86FF0D45}" type="presOf" srcId="{C8FE42BF-400B-45CA-B6F4-6E30A3B443CF}" destId="{C791DD29-4825-4146-AB56-3303A79E7453}" srcOrd="0" destOrd="0" presId="urn:microsoft.com/office/officeart/2005/8/layout/cycle4"/>
    <dgm:cxn modelId="{5D87E5B6-5CB3-4204-A9EA-91F3E26D5D22}" type="presOf" srcId="{5E8021FB-77D1-4C0F-8CF5-88765627F622}" destId="{4FA51861-5890-4C9D-82A4-9F3E7679D5CC}" srcOrd="1" destOrd="1" presId="urn:microsoft.com/office/officeart/2005/8/layout/cycle4"/>
    <dgm:cxn modelId="{7F69C4C2-E945-41D6-9099-D75AEA673B4A}" type="presOf" srcId="{5E8021FB-77D1-4C0F-8CF5-88765627F622}" destId="{A33D2BD6-5F6F-42B8-B547-971163AF8131}" srcOrd="0" destOrd="1" presId="urn:microsoft.com/office/officeart/2005/8/layout/cycle4"/>
    <dgm:cxn modelId="{6575BAC4-3A85-45F1-9089-EA885E97D6D2}" type="presOf" srcId="{62C925AB-1A16-4232-AF3E-D1BEEF1225F1}" destId="{1CDE08BB-2412-4332-924B-8F139088551C}" srcOrd="1" destOrd="2" presId="urn:microsoft.com/office/officeart/2005/8/layout/cycle4"/>
    <dgm:cxn modelId="{1C9B2FD0-CBA1-4E89-816A-076943CB8693}" type="presOf" srcId="{3C18B8C4-E026-44D3-A0F9-0D6E21D0FDDC}" destId="{9F8993F5-0C84-4E1F-B15C-06721BB33B42}" srcOrd="0" destOrd="0" presId="urn:microsoft.com/office/officeart/2005/8/layout/cycle4"/>
    <dgm:cxn modelId="{EA1083D0-0908-4FC0-AA81-6D795B8FCC22}" type="presOf" srcId="{49994BB3-1AE7-49D5-8B43-4DAB8AEE1C0C}" destId="{58542FCB-8332-4BC0-B2FC-3CCDF2BFF370}" srcOrd="0" destOrd="2" presId="urn:microsoft.com/office/officeart/2005/8/layout/cycle4"/>
    <dgm:cxn modelId="{FF2FACD0-E125-40EF-929D-54D3CC10DA2C}" srcId="{D44B5616-C6AD-4AB0-B24C-C2B6A21A31A3}" destId="{95ADD105-9AF0-45F0-B17F-89DDB60E4F53}" srcOrd="3" destOrd="0" parTransId="{608A2092-65FD-4823-8B9E-D301DE8B55F7}" sibTransId="{C9499682-0018-4D72-9921-2E839B27E63A}"/>
    <dgm:cxn modelId="{377755D2-1539-4AAF-84A8-2721EE850D1A}" srcId="{95ADD105-9AF0-45F0-B17F-89DDB60E4F53}" destId="{F9799C89-F127-4D78-9DA9-583E4642DF2F}" srcOrd="1" destOrd="0" parTransId="{556A81A8-13DD-43E3-8800-2A424EB3B11B}" sibTransId="{9AE49BC7-EFF3-4BC4-A968-A07FDCA2518E}"/>
    <dgm:cxn modelId="{5EB37FD5-F6F2-46CE-AAF8-5F41E4892A6E}" srcId="{58976689-A3C8-492F-B7A9-95E826280E81}" destId="{49994BB3-1AE7-49D5-8B43-4DAB8AEE1C0C}" srcOrd="2" destOrd="0" parTransId="{A51BF422-33E5-449D-879E-7925ABD631C7}" sibTransId="{56537BCD-627B-4436-A8F1-1F7ACC40015C}"/>
    <dgm:cxn modelId="{984292DB-2D02-4F4B-8504-8BAB1481C9D4}" srcId="{95C4624D-7D6A-4084-AC6B-763B9B2CED40}" destId="{714DE6B4-E1E8-429F-A02B-961073F0973C}" srcOrd="0" destOrd="0" parTransId="{C3B9F488-9246-4B8E-87AC-E97E3933BBD7}" sibTransId="{93BF824D-B0A6-4111-BB20-8169F76C770A}"/>
    <dgm:cxn modelId="{A1550DDC-4599-4F10-8DDF-63E8A9ECFCB8}" srcId="{D44B5616-C6AD-4AB0-B24C-C2B6A21A31A3}" destId="{58976689-A3C8-492F-B7A9-95E826280E81}" srcOrd="1" destOrd="0" parTransId="{01251CA5-5277-4076-AB41-93832D87A2A5}" sibTransId="{D06B668A-D579-42C0-A647-6799A0197B45}"/>
    <dgm:cxn modelId="{B16046DE-0F61-4CCA-A9D6-E2B5D0A664B1}" srcId="{D44B5616-C6AD-4AB0-B24C-C2B6A21A31A3}" destId="{3C18B8C4-E026-44D3-A0F9-0D6E21D0FDDC}" srcOrd="2" destOrd="0" parTransId="{8F203858-3D01-4DF8-979F-80BF5975AE9B}" sibTransId="{91EBFEA3-CE88-4AC3-AC99-0CF211274901}"/>
    <dgm:cxn modelId="{E6777EEF-E520-426F-AA0C-E1AC7BA6E0CE}" type="presOf" srcId="{58976689-A3C8-492F-B7A9-95E826280E81}" destId="{E3A5F486-BAE4-47B4-AA78-21FDF66CE8D4}" srcOrd="0" destOrd="0" presId="urn:microsoft.com/office/officeart/2005/8/layout/cycle4"/>
    <dgm:cxn modelId="{FBB47DF5-33A2-4841-8C69-7C34C40F61DF}" srcId="{95ADD105-9AF0-45F0-B17F-89DDB60E4F53}" destId="{447D2187-B8BD-460F-AE36-DAA9D094D869}" srcOrd="3" destOrd="0" parTransId="{D9923949-00B5-44C9-9E6A-3F20827B6E0D}" sibTransId="{57D74B7A-2048-45A0-B541-69088FE326D1}"/>
    <dgm:cxn modelId="{C01431FE-2723-4243-8FFE-636909A11EBC}" srcId="{3C18B8C4-E026-44D3-A0F9-0D6E21D0FDDC}" destId="{62C925AB-1A16-4232-AF3E-D1BEEF1225F1}" srcOrd="2" destOrd="0" parTransId="{6F1E1DC7-5826-4795-9CEC-48A6DFCC8322}" sibTransId="{DB150AE3-7432-4238-BE09-0DD0FCD4966F}"/>
    <dgm:cxn modelId="{C4029E22-9183-4968-9116-042460428C06}" type="presParOf" srcId="{5063168F-CB76-4147-9F2A-AB817D50046E}" destId="{909DA8D3-CDBC-41A1-9F5A-B5D93BC80992}" srcOrd="0" destOrd="0" presId="urn:microsoft.com/office/officeart/2005/8/layout/cycle4"/>
    <dgm:cxn modelId="{C42A89EA-AE38-402B-95D9-7902E4CF451B}" type="presParOf" srcId="{909DA8D3-CDBC-41A1-9F5A-B5D93BC80992}" destId="{5460155B-4C5B-4D91-B408-A6B6A3EADBFF}" srcOrd="0" destOrd="0" presId="urn:microsoft.com/office/officeart/2005/8/layout/cycle4"/>
    <dgm:cxn modelId="{0A75270F-EEF7-45CF-A97D-CEA12E2D5B6C}" type="presParOf" srcId="{5460155B-4C5B-4D91-B408-A6B6A3EADBFF}" destId="{A33D2BD6-5F6F-42B8-B547-971163AF8131}" srcOrd="0" destOrd="0" presId="urn:microsoft.com/office/officeart/2005/8/layout/cycle4"/>
    <dgm:cxn modelId="{CD31FFF1-E897-43BF-BF94-57B3F9C00D54}" type="presParOf" srcId="{5460155B-4C5B-4D91-B408-A6B6A3EADBFF}" destId="{4FA51861-5890-4C9D-82A4-9F3E7679D5CC}" srcOrd="1" destOrd="0" presId="urn:microsoft.com/office/officeart/2005/8/layout/cycle4"/>
    <dgm:cxn modelId="{25F46F95-DCBE-492E-A44A-0F9B29A85C3C}" type="presParOf" srcId="{909DA8D3-CDBC-41A1-9F5A-B5D93BC80992}" destId="{745C59A3-3310-41D5-AD26-8DABA283C1CA}" srcOrd="1" destOrd="0" presId="urn:microsoft.com/office/officeart/2005/8/layout/cycle4"/>
    <dgm:cxn modelId="{ADA7B9AD-69A5-48F6-A527-2A5D8CEAD53E}" type="presParOf" srcId="{745C59A3-3310-41D5-AD26-8DABA283C1CA}" destId="{58542FCB-8332-4BC0-B2FC-3CCDF2BFF370}" srcOrd="0" destOrd="0" presId="urn:microsoft.com/office/officeart/2005/8/layout/cycle4"/>
    <dgm:cxn modelId="{2ACF6DD0-04BA-427A-941A-A55F43E046C2}" type="presParOf" srcId="{745C59A3-3310-41D5-AD26-8DABA283C1CA}" destId="{DB0890AC-6328-4C1A-83F4-D61FB3C47E12}" srcOrd="1" destOrd="0" presId="urn:microsoft.com/office/officeart/2005/8/layout/cycle4"/>
    <dgm:cxn modelId="{0A5726C3-9AA5-4C2A-863D-3FE7CD626165}" type="presParOf" srcId="{909DA8D3-CDBC-41A1-9F5A-B5D93BC80992}" destId="{EB795F8A-E635-4E0F-8C0F-92AE2E8FD570}" srcOrd="2" destOrd="0" presId="urn:microsoft.com/office/officeart/2005/8/layout/cycle4"/>
    <dgm:cxn modelId="{B26063C8-D8B7-4E8C-A2C8-ECBF44D196EB}" type="presParOf" srcId="{EB795F8A-E635-4E0F-8C0F-92AE2E8FD570}" destId="{C791DD29-4825-4146-AB56-3303A79E7453}" srcOrd="0" destOrd="0" presId="urn:microsoft.com/office/officeart/2005/8/layout/cycle4"/>
    <dgm:cxn modelId="{1B2A8589-E1A8-4DC1-BFC8-00AF658E244B}" type="presParOf" srcId="{EB795F8A-E635-4E0F-8C0F-92AE2E8FD570}" destId="{1CDE08BB-2412-4332-924B-8F139088551C}" srcOrd="1" destOrd="0" presId="urn:microsoft.com/office/officeart/2005/8/layout/cycle4"/>
    <dgm:cxn modelId="{BDB41EC8-85E0-4234-AFD9-10AB790D0862}" type="presParOf" srcId="{909DA8D3-CDBC-41A1-9F5A-B5D93BC80992}" destId="{80F4D4F2-393B-45EE-BBE3-F0F13F915B7D}" srcOrd="3" destOrd="0" presId="urn:microsoft.com/office/officeart/2005/8/layout/cycle4"/>
    <dgm:cxn modelId="{2A0707A9-CC86-4B85-91C1-6BD9A45F5A6D}" type="presParOf" srcId="{80F4D4F2-393B-45EE-BBE3-F0F13F915B7D}" destId="{01D6DF1E-82DE-4B68-8FBA-066A287442BE}" srcOrd="0" destOrd="0" presId="urn:microsoft.com/office/officeart/2005/8/layout/cycle4"/>
    <dgm:cxn modelId="{333A4EBF-1FBE-4F3A-975F-2C88BAFEBAFF}" type="presParOf" srcId="{80F4D4F2-393B-45EE-BBE3-F0F13F915B7D}" destId="{BFBB8B71-1C13-4592-8B7F-B7639317605D}" srcOrd="1" destOrd="0" presId="urn:microsoft.com/office/officeart/2005/8/layout/cycle4"/>
    <dgm:cxn modelId="{07395165-422F-4B58-97E8-2E43786427BD}" type="presParOf" srcId="{909DA8D3-CDBC-41A1-9F5A-B5D93BC80992}" destId="{3CD85AF8-AC82-4441-83A2-43EFF8E142E4}" srcOrd="4" destOrd="0" presId="urn:microsoft.com/office/officeart/2005/8/layout/cycle4"/>
    <dgm:cxn modelId="{D1CC7728-336B-4E0A-8CA1-270DE8430A8C}" type="presParOf" srcId="{5063168F-CB76-4147-9F2A-AB817D50046E}" destId="{9F38AFE3-6700-43B6-808D-52BDF66EBE19}" srcOrd="1" destOrd="0" presId="urn:microsoft.com/office/officeart/2005/8/layout/cycle4"/>
    <dgm:cxn modelId="{FF9D58A2-9F43-4472-BD39-8CCB157D8045}" type="presParOf" srcId="{9F38AFE3-6700-43B6-808D-52BDF66EBE19}" destId="{545AFCBE-9EF7-4360-B994-52A0E7207C28}" srcOrd="0" destOrd="0" presId="urn:microsoft.com/office/officeart/2005/8/layout/cycle4"/>
    <dgm:cxn modelId="{02E8B934-04D4-4CA6-8A47-AA63CE02D0AA}" type="presParOf" srcId="{9F38AFE3-6700-43B6-808D-52BDF66EBE19}" destId="{E3A5F486-BAE4-47B4-AA78-21FDF66CE8D4}" srcOrd="1" destOrd="0" presId="urn:microsoft.com/office/officeart/2005/8/layout/cycle4"/>
    <dgm:cxn modelId="{2C5A1A52-1F5D-447D-86B4-9884DBCF2AE9}" type="presParOf" srcId="{9F38AFE3-6700-43B6-808D-52BDF66EBE19}" destId="{9F8993F5-0C84-4E1F-B15C-06721BB33B42}" srcOrd="2" destOrd="0" presId="urn:microsoft.com/office/officeart/2005/8/layout/cycle4"/>
    <dgm:cxn modelId="{F17ACA32-3D00-4378-B941-A25A8C9F8CCF}" type="presParOf" srcId="{9F38AFE3-6700-43B6-808D-52BDF66EBE19}" destId="{F103FB87-0E05-4DA6-9BBA-E6B04E6863EC}" srcOrd="3" destOrd="0" presId="urn:microsoft.com/office/officeart/2005/8/layout/cycle4"/>
    <dgm:cxn modelId="{F4446828-172D-4AA6-967D-761CF8534981}" type="presParOf" srcId="{9F38AFE3-6700-43B6-808D-52BDF66EBE19}" destId="{5B304799-6EAC-4E5F-9DBF-8EB79F1B16C1}" srcOrd="4" destOrd="0" presId="urn:microsoft.com/office/officeart/2005/8/layout/cycle4"/>
    <dgm:cxn modelId="{6C1FF60A-E070-46BD-9E0F-39900E737A1E}" type="presParOf" srcId="{5063168F-CB76-4147-9F2A-AB817D50046E}" destId="{05AB690E-A8AA-474E-8418-733CBB4FFD1A}" srcOrd="2" destOrd="0" presId="urn:microsoft.com/office/officeart/2005/8/layout/cycle4"/>
    <dgm:cxn modelId="{B4E58A7F-3181-4FBB-A80A-135A56978A9E}" type="presParOf" srcId="{5063168F-CB76-4147-9F2A-AB817D50046E}" destId="{FA0CEDAA-7B3C-444A-9307-DE2133092C1B}"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761F37-CCC2-AB42-B776-106A10CB2741}" type="doc">
      <dgm:prSet loTypeId="urn:microsoft.com/office/officeart/2005/8/layout/pList2" loCatId="" qsTypeId="urn:microsoft.com/office/officeart/2005/8/quickstyle/simple1" qsCatId="simple" csTypeId="urn:microsoft.com/office/officeart/2005/8/colors/accent1_2" csCatId="accent1" phldr="1"/>
      <dgm:spPr/>
    </dgm:pt>
    <dgm:pt modelId="{DB116666-DAE2-084F-B0C4-C930958D0B00}">
      <dgm:prSet phldrT="[Text]" custT="1"/>
      <dgm:spPr>
        <a:solidFill>
          <a:schemeClr val="accent5">
            <a:lumMod val="20000"/>
            <a:lumOff val="80000"/>
          </a:schemeClr>
        </a:solidFill>
      </dgm:spPr>
      <dgm:t>
        <a:bodyPr/>
        <a:lstStyle/>
        <a:p>
          <a:r>
            <a:rPr lang="en-NG" sz="1400" b="1" dirty="0">
              <a:solidFill>
                <a:schemeClr val="bg1"/>
              </a:solidFill>
            </a:rPr>
            <a:t>Governmnt Policities &amp;</a:t>
          </a:r>
        </a:p>
        <a:p>
          <a:r>
            <a:rPr lang="en-NG" sz="1400" b="1" dirty="0">
              <a:solidFill>
                <a:schemeClr val="bg1"/>
              </a:solidFill>
            </a:rPr>
            <a:t>Regulations </a:t>
          </a:r>
        </a:p>
        <a:p>
          <a:endParaRPr lang="en-NG" sz="1400" b="1" dirty="0">
            <a:solidFill>
              <a:schemeClr val="bg1"/>
            </a:solidFill>
          </a:endParaRPr>
        </a:p>
        <a:p>
          <a:r>
            <a:rPr lang="en-NG" sz="1400" dirty="0">
              <a:solidFill>
                <a:schemeClr val="bg1"/>
              </a:solidFill>
            </a:rPr>
            <a:t>Uk’s Stronge intellectual</a:t>
          </a:r>
        </a:p>
        <a:p>
          <a:r>
            <a:rPr lang="en-GB" sz="1400" dirty="0">
              <a:solidFill>
                <a:schemeClr val="bg1"/>
              </a:solidFill>
            </a:rPr>
            <a:t>P</a:t>
          </a:r>
          <a:r>
            <a:rPr lang="en-NG" sz="1400" dirty="0">
              <a:solidFill>
                <a:schemeClr val="bg1"/>
              </a:solidFill>
            </a:rPr>
            <a:t>roperty rights protection</a:t>
          </a:r>
        </a:p>
        <a:p>
          <a:r>
            <a:rPr lang="en-NG" sz="1400" dirty="0">
              <a:solidFill>
                <a:schemeClr val="bg1"/>
              </a:solidFill>
            </a:rPr>
            <a:t>VS Pakistan mixed legal</a:t>
          </a:r>
        </a:p>
        <a:p>
          <a:r>
            <a:rPr lang="en-GB" sz="1400" dirty="0">
              <a:solidFill>
                <a:schemeClr val="bg1"/>
              </a:solidFill>
            </a:rPr>
            <a:t>S</a:t>
          </a:r>
          <a:r>
            <a:rPr lang="en-NG" sz="1400" dirty="0">
              <a:solidFill>
                <a:schemeClr val="bg1"/>
              </a:solidFill>
            </a:rPr>
            <a:t>ystem and common law.</a:t>
          </a:r>
          <a:endParaRPr lang="en-GB" sz="1400" dirty="0">
            <a:solidFill>
              <a:schemeClr val="bg1"/>
            </a:solidFill>
          </a:endParaRPr>
        </a:p>
      </dgm:t>
    </dgm:pt>
    <dgm:pt modelId="{FCF84719-EAB0-0E42-8C78-05ABE9426CE8}" type="parTrans" cxnId="{066A24ED-4956-5141-A181-EB9C1371EB73}">
      <dgm:prSet/>
      <dgm:spPr/>
      <dgm:t>
        <a:bodyPr/>
        <a:lstStyle/>
        <a:p>
          <a:endParaRPr lang="en-GB"/>
        </a:p>
      </dgm:t>
    </dgm:pt>
    <dgm:pt modelId="{1D019663-801A-5D44-AF61-1FC90FC307EA}" type="sibTrans" cxnId="{066A24ED-4956-5141-A181-EB9C1371EB73}">
      <dgm:prSet/>
      <dgm:spPr/>
      <dgm:t>
        <a:bodyPr/>
        <a:lstStyle/>
        <a:p>
          <a:endParaRPr lang="en-GB"/>
        </a:p>
      </dgm:t>
    </dgm:pt>
    <dgm:pt modelId="{84E559EC-E261-5144-B74C-310FD209D30B}">
      <dgm:prSet phldrT="[Text]" custT="1"/>
      <dgm:spPr>
        <a:solidFill>
          <a:schemeClr val="accent5">
            <a:lumMod val="20000"/>
            <a:lumOff val="80000"/>
          </a:schemeClr>
        </a:solidFill>
      </dgm:spPr>
      <dgm:t>
        <a:bodyPr/>
        <a:lstStyle/>
        <a:p>
          <a:pPr>
            <a:buFont typeface="Arial" panose="020B0604020202020204" pitchFamily="34" charset="0"/>
            <a:buChar char="•"/>
          </a:pPr>
          <a:r>
            <a:rPr lang="en-NG" sz="1400" b="1" dirty="0">
              <a:solidFill>
                <a:schemeClr val="bg1"/>
              </a:solidFill>
            </a:rPr>
            <a:t>Political Stability</a:t>
          </a:r>
        </a:p>
        <a:p>
          <a:pPr>
            <a:buFont typeface="Arial" panose="020B0604020202020204" pitchFamily="34" charset="0"/>
            <a:buChar char="•"/>
          </a:pPr>
          <a:endParaRPr lang="en-NG" sz="1400" b="1" dirty="0">
            <a:solidFill>
              <a:schemeClr val="bg1"/>
            </a:solidFill>
          </a:endParaRPr>
        </a:p>
        <a:p>
          <a:pPr>
            <a:buFont typeface="Arial" panose="020B0604020202020204" pitchFamily="34" charset="0"/>
            <a:buChar char="•"/>
          </a:pPr>
          <a:endParaRPr lang="en-NG" sz="1400" b="1" dirty="0">
            <a:solidFill>
              <a:schemeClr val="bg1"/>
            </a:solidFill>
          </a:endParaRPr>
        </a:p>
        <a:p>
          <a:pPr>
            <a:buFont typeface="Arial" panose="020B0604020202020204" pitchFamily="34" charset="0"/>
            <a:buChar char="•"/>
          </a:pPr>
          <a:r>
            <a:rPr lang="en-NG" sz="1400" dirty="0">
              <a:solidFill>
                <a:schemeClr val="bg1"/>
              </a:solidFill>
            </a:rPr>
            <a:t>Uk’s high political stability and strong </a:t>
          </a:r>
        </a:p>
        <a:p>
          <a:pPr>
            <a:buFont typeface="Arial" panose="020B0604020202020204" pitchFamily="34" charset="0"/>
            <a:buChar char="•"/>
          </a:pPr>
          <a:r>
            <a:rPr lang="en-GB" sz="1400" dirty="0">
              <a:solidFill>
                <a:schemeClr val="bg1"/>
              </a:solidFill>
            </a:rPr>
            <a:t>I</a:t>
          </a:r>
          <a:r>
            <a:rPr lang="en-NG" sz="1400" dirty="0">
              <a:solidFill>
                <a:schemeClr val="bg1"/>
              </a:solidFill>
            </a:rPr>
            <a:t>nstitiopnal framework VS Pakistan’s political flunctuations and instability related to corrupyion and security</a:t>
          </a:r>
          <a:endParaRPr lang="en-GB" sz="1400" dirty="0">
            <a:solidFill>
              <a:schemeClr val="bg1"/>
            </a:solidFill>
          </a:endParaRPr>
        </a:p>
      </dgm:t>
    </dgm:pt>
    <dgm:pt modelId="{3D7F4B05-50A3-1A47-8801-950594714554}" type="parTrans" cxnId="{8CE78AD0-E783-8841-99E6-AB4562C99263}">
      <dgm:prSet/>
      <dgm:spPr/>
      <dgm:t>
        <a:bodyPr/>
        <a:lstStyle/>
        <a:p>
          <a:endParaRPr lang="en-GB"/>
        </a:p>
      </dgm:t>
    </dgm:pt>
    <dgm:pt modelId="{D9D5F417-74E6-3B47-A876-FF8A37D3FB52}" type="sibTrans" cxnId="{8CE78AD0-E783-8841-99E6-AB4562C99263}">
      <dgm:prSet/>
      <dgm:spPr/>
      <dgm:t>
        <a:bodyPr/>
        <a:lstStyle/>
        <a:p>
          <a:endParaRPr lang="en-GB"/>
        </a:p>
      </dgm:t>
    </dgm:pt>
    <dgm:pt modelId="{B6E78AD0-66C3-C342-A18B-925F40F3E8A8}">
      <dgm:prSet phldrT="[Text]" custT="1"/>
      <dgm:spPr>
        <a:solidFill>
          <a:schemeClr val="accent5">
            <a:lumMod val="20000"/>
            <a:lumOff val="80000"/>
          </a:schemeClr>
        </a:solidFill>
      </dgm:spPr>
      <dgm:t>
        <a:bodyPr/>
        <a:lstStyle/>
        <a:p>
          <a:r>
            <a:rPr lang="en-NG" sz="1400" b="1" dirty="0">
              <a:solidFill>
                <a:schemeClr val="bg1"/>
              </a:solidFill>
            </a:rPr>
            <a:t>Legal and institutional</a:t>
          </a:r>
        </a:p>
        <a:p>
          <a:r>
            <a:rPr lang="en-GB" sz="1400" b="1" dirty="0">
              <a:solidFill>
                <a:schemeClr val="bg1"/>
              </a:solidFill>
            </a:rPr>
            <a:t>F</a:t>
          </a:r>
          <a:r>
            <a:rPr lang="en-NG" sz="1400" b="1" dirty="0">
              <a:solidFill>
                <a:schemeClr val="bg1"/>
              </a:solidFill>
            </a:rPr>
            <a:t>rameworks</a:t>
          </a:r>
        </a:p>
        <a:p>
          <a:r>
            <a:rPr lang="en-NG" sz="1400" dirty="0">
              <a:solidFill>
                <a:schemeClr val="bg1"/>
              </a:solidFill>
            </a:rPr>
            <a:t>Uk’s Transparent legal system and stronge</a:t>
          </a:r>
        </a:p>
        <a:p>
          <a:r>
            <a:rPr lang="en-GB" sz="1400" dirty="0">
              <a:solidFill>
                <a:schemeClr val="bg1"/>
              </a:solidFill>
            </a:rPr>
            <a:t>P</a:t>
          </a:r>
          <a:r>
            <a:rPr lang="en-NG" sz="1400" dirty="0">
              <a:solidFill>
                <a:schemeClr val="bg1"/>
              </a:solidFill>
            </a:rPr>
            <a:t>rotetions for property rights VS Pakistan </a:t>
          </a:r>
        </a:p>
        <a:p>
          <a:r>
            <a:rPr lang="en-GB" sz="1400" dirty="0">
              <a:solidFill>
                <a:schemeClr val="bg1"/>
              </a:solidFill>
            </a:rPr>
            <a:t>B</a:t>
          </a:r>
          <a:r>
            <a:rPr lang="en-NG" sz="1400" dirty="0">
              <a:solidFill>
                <a:schemeClr val="bg1"/>
              </a:solidFill>
            </a:rPr>
            <a:t>ureacratic inefficiencies and inconsistent </a:t>
          </a:r>
        </a:p>
        <a:p>
          <a:r>
            <a:rPr lang="en-GB" sz="1400" dirty="0">
              <a:solidFill>
                <a:schemeClr val="bg1"/>
              </a:solidFill>
            </a:rPr>
            <a:t>E</a:t>
          </a:r>
          <a:r>
            <a:rPr lang="en-NG" sz="1400" dirty="0">
              <a:solidFill>
                <a:schemeClr val="bg1"/>
              </a:solidFill>
            </a:rPr>
            <a:t>nforcement of laws.</a:t>
          </a:r>
          <a:endParaRPr lang="en-GB" sz="1400" dirty="0">
            <a:solidFill>
              <a:schemeClr val="bg1"/>
            </a:solidFill>
          </a:endParaRPr>
        </a:p>
      </dgm:t>
    </dgm:pt>
    <dgm:pt modelId="{138C5973-E2B2-E74C-B798-7A0EA5C6F235}" type="parTrans" cxnId="{70613FCE-614C-574E-8F2D-0F5D735CCA9A}">
      <dgm:prSet/>
      <dgm:spPr/>
      <dgm:t>
        <a:bodyPr/>
        <a:lstStyle/>
        <a:p>
          <a:endParaRPr lang="en-GB"/>
        </a:p>
      </dgm:t>
    </dgm:pt>
    <dgm:pt modelId="{615B0E05-58D2-9948-B9C8-2B1E29C1F8DC}" type="sibTrans" cxnId="{70613FCE-614C-574E-8F2D-0F5D735CCA9A}">
      <dgm:prSet/>
      <dgm:spPr/>
      <dgm:t>
        <a:bodyPr/>
        <a:lstStyle/>
        <a:p>
          <a:endParaRPr lang="en-GB"/>
        </a:p>
      </dgm:t>
    </dgm:pt>
    <dgm:pt modelId="{C9AC7511-F36C-7049-81F4-D08C6D0A45FA}" type="pres">
      <dgm:prSet presAssocID="{43761F37-CCC2-AB42-B776-106A10CB2741}" presName="Name0" presStyleCnt="0">
        <dgm:presLayoutVars>
          <dgm:dir/>
          <dgm:resizeHandles val="exact"/>
        </dgm:presLayoutVars>
      </dgm:prSet>
      <dgm:spPr/>
    </dgm:pt>
    <dgm:pt modelId="{F4198C1D-4929-EE49-A396-648CDDBA955C}" type="pres">
      <dgm:prSet presAssocID="{43761F37-CCC2-AB42-B776-106A10CB2741}" presName="bkgdShp" presStyleLbl="alignAccFollowNode1" presStyleIdx="0" presStyleCnt="1" custFlipVert="1" custScaleY="2499"/>
      <dgm:spPr>
        <a:solidFill>
          <a:schemeClr val="bg1">
            <a:alpha val="90000"/>
          </a:schemeClr>
        </a:solidFill>
      </dgm:spPr>
    </dgm:pt>
    <dgm:pt modelId="{727A2A59-510F-0842-A450-43B10D8F8E88}" type="pres">
      <dgm:prSet presAssocID="{43761F37-CCC2-AB42-B776-106A10CB2741}" presName="linComp" presStyleCnt="0"/>
      <dgm:spPr/>
    </dgm:pt>
    <dgm:pt modelId="{75B20DA2-DCB9-5541-BC7F-FFD43244E025}" type="pres">
      <dgm:prSet presAssocID="{DB116666-DAE2-084F-B0C4-C930958D0B00}" presName="compNode" presStyleCnt="0"/>
      <dgm:spPr/>
    </dgm:pt>
    <dgm:pt modelId="{BC693210-CF91-174C-8322-5473EB5F77C5}" type="pres">
      <dgm:prSet presAssocID="{DB116666-DAE2-084F-B0C4-C930958D0B00}" presName="node" presStyleLbl="node1" presStyleIdx="0" presStyleCnt="3" custScaleX="210412" custScaleY="128316">
        <dgm:presLayoutVars>
          <dgm:bulletEnabled val="1"/>
        </dgm:presLayoutVars>
      </dgm:prSet>
      <dgm:spPr/>
    </dgm:pt>
    <dgm:pt modelId="{3A9F01C4-CC86-3C40-A1B6-ED5C7509F961}" type="pres">
      <dgm:prSet presAssocID="{DB116666-DAE2-084F-B0C4-C930958D0B00}" presName="invisiNode" presStyleLbl="node1" presStyleIdx="0" presStyleCnt="3"/>
      <dgm:spPr/>
    </dgm:pt>
    <dgm:pt modelId="{BC191BA2-3EE0-0F42-8A8D-078C7E94E7B8}" type="pres">
      <dgm:prSet presAssocID="{DB116666-DAE2-084F-B0C4-C930958D0B00}" presName="imagNode" presStyleLbl="fgImgPlace1" presStyleIdx="0" presStyleCnt="3" custFlipVert="0" custFlipHor="1" custScaleX="4526" custScaleY="3407"/>
      <dgm:spPr/>
    </dgm:pt>
    <dgm:pt modelId="{A6BFCEB6-8FFD-FE43-BBD2-DE2FCD37ED02}" type="pres">
      <dgm:prSet presAssocID="{1D019663-801A-5D44-AF61-1FC90FC307EA}" presName="sibTrans" presStyleLbl="sibTrans2D1" presStyleIdx="0" presStyleCnt="0"/>
      <dgm:spPr/>
    </dgm:pt>
    <dgm:pt modelId="{4F8B0A22-C2B2-1F48-9DFB-810FFF5D0529}" type="pres">
      <dgm:prSet presAssocID="{84E559EC-E261-5144-B74C-310FD209D30B}" presName="compNode" presStyleCnt="0"/>
      <dgm:spPr/>
    </dgm:pt>
    <dgm:pt modelId="{068C5379-A677-CE4F-B596-E26EEAF2C7B8}" type="pres">
      <dgm:prSet presAssocID="{84E559EC-E261-5144-B74C-310FD209D30B}" presName="node" presStyleLbl="node1" presStyleIdx="1" presStyleCnt="3" custScaleX="196699" custScaleY="127576">
        <dgm:presLayoutVars>
          <dgm:bulletEnabled val="1"/>
        </dgm:presLayoutVars>
      </dgm:prSet>
      <dgm:spPr/>
    </dgm:pt>
    <dgm:pt modelId="{FEAD7AA1-EF24-0646-BF9C-537B08619C0F}" type="pres">
      <dgm:prSet presAssocID="{84E559EC-E261-5144-B74C-310FD209D30B}" presName="invisiNode" presStyleLbl="node1" presStyleIdx="1" presStyleCnt="3"/>
      <dgm:spPr/>
    </dgm:pt>
    <dgm:pt modelId="{E2970733-892F-294E-BAE6-665AA5BFCE20}" type="pres">
      <dgm:prSet presAssocID="{84E559EC-E261-5144-B74C-310FD209D30B}" presName="imagNode" presStyleLbl="fgImgPlace1" presStyleIdx="1" presStyleCnt="3" custFlipVert="1" custFlipHor="1" custScaleX="7858" custScaleY="4142"/>
      <dgm:spPr/>
    </dgm:pt>
    <dgm:pt modelId="{B725FA37-91C7-3647-A3FB-9CB11C3056DF}" type="pres">
      <dgm:prSet presAssocID="{D9D5F417-74E6-3B47-A876-FF8A37D3FB52}" presName="sibTrans" presStyleLbl="sibTrans2D1" presStyleIdx="0" presStyleCnt="0"/>
      <dgm:spPr/>
    </dgm:pt>
    <dgm:pt modelId="{CC9CC428-BB75-BB43-BFC2-E97D37BAD832}" type="pres">
      <dgm:prSet presAssocID="{B6E78AD0-66C3-C342-A18B-925F40F3E8A8}" presName="compNode" presStyleCnt="0"/>
      <dgm:spPr/>
    </dgm:pt>
    <dgm:pt modelId="{DB966781-FC16-DA4A-9E93-5A7AEB70F76A}" type="pres">
      <dgm:prSet presAssocID="{B6E78AD0-66C3-C342-A18B-925F40F3E8A8}" presName="node" presStyleLbl="node1" presStyleIdx="2" presStyleCnt="3" custScaleX="217288" custScaleY="127344">
        <dgm:presLayoutVars>
          <dgm:bulletEnabled val="1"/>
        </dgm:presLayoutVars>
      </dgm:prSet>
      <dgm:spPr/>
    </dgm:pt>
    <dgm:pt modelId="{4AA28E85-4119-0441-BC2F-C5FB1D6CD740}" type="pres">
      <dgm:prSet presAssocID="{B6E78AD0-66C3-C342-A18B-925F40F3E8A8}" presName="invisiNode" presStyleLbl="node1" presStyleIdx="2" presStyleCnt="3"/>
      <dgm:spPr/>
    </dgm:pt>
    <dgm:pt modelId="{70FA0544-10E4-0F4F-86BE-6768A834AE2F}" type="pres">
      <dgm:prSet presAssocID="{B6E78AD0-66C3-C342-A18B-925F40F3E8A8}" presName="imagNode" presStyleLbl="fgImgPlace1" presStyleIdx="2" presStyleCnt="3" custFlipVert="1" custScaleX="17734" custScaleY="3407"/>
      <dgm:spPr/>
    </dgm:pt>
  </dgm:ptLst>
  <dgm:cxnLst>
    <dgm:cxn modelId="{20848B10-6AF6-6C45-AAEB-1710383DAAAD}" type="presOf" srcId="{DB116666-DAE2-084F-B0C4-C930958D0B00}" destId="{BC693210-CF91-174C-8322-5473EB5F77C5}" srcOrd="0" destOrd="0" presId="urn:microsoft.com/office/officeart/2005/8/layout/pList2"/>
    <dgm:cxn modelId="{78D5476C-66C4-9E48-8BCF-88146F768F3F}" type="presOf" srcId="{84E559EC-E261-5144-B74C-310FD209D30B}" destId="{068C5379-A677-CE4F-B596-E26EEAF2C7B8}" srcOrd="0" destOrd="0" presId="urn:microsoft.com/office/officeart/2005/8/layout/pList2"/>
    <dgm:cxn modelId="{BFE46DC5-FC03-C24A-86DF-FC3447A97651}" type="presOf" srcId="{D9D5F417-74E6-3B47-A876-FF8A37D3FB52}" destId="{B725FA37-91C7-3647-A3FB-9CB11C3056DF}" srcOrd="0" destOrd="0" presId="urn:microsoft.com/office/officeart/2005/8/layout/pList2"/>
    <dgm:cxn modelId="{70613FCE-614C-574E-8F2D-0F5D735CCA9A}" srcId="{43761F37-CCC2-AB42-B776-106A10CB2741}" destId="{B6E78AD0-66C3-C342-A18B-925F40F3E8A8}" srcOrd="2" destOrd="0" parTransId="{138C5973-E2B2-E74C-B798-7A0EA5C6F235}" sibTransId="{615B0E05-58D2-9948-B9C8-2B1E29C1F8DC}"/>
    <dgm:cxn modelId="{8CE78AD0-E783-8841-99E6-AB4562C99263}" srcId="{43761F37-CCC2-AB42-B776-106A10CB2741}" destId="{84E559EC-E261-5144-B74C-310FD209D30B}" srcOrd="1" destOrd="0" parTransId="{3D7F4B05-50A3-1A47-8801-950594714554}" sibTransId="{D9D5F417-74E6-3B47-A876-FF8A37D3FB52}"/>
    <dgm:cxn modelId="{83763ED3-D020-C240-8E10-8BF9005B4475}" type="presOf" srcId="{B6E78AD0-66C3-C342-A18B-925F40F3E8A8}" destId="{DB966781-FC16-DA4A-9E93-5A7AEB70F76A}" srcOrd="0" destOrd="0" presId="urn:microsoft.com/office/officeart/2005/8/layout/pList2"/>
    <dgm:cxn modelId="{EF5975DB-412A-074D-80CA-6519FD8581F7}" type="presOf" srcId="{43761F37-CCC2-AB42-B776-106A10CB2741}" destId="{C9AC7511-F36C-7049-81F4-D08C6D0A45FA}" srcOrd="0" destOrd="0" presId="urn:microsoft.com/office/officeart/2005/8/layout/pList2"/>
    <dgm:cxn modelId="{066A24ED-4956-5141-A181-EB9C1371EB73}" srcId="{43761F37-CCC2-AB42-B776-106A10CB2741}" destId="{DB116666-DAE2-084F-B0C4-C930958D0B00}" srcOrd="0" destOrd="0" parTransId="{FCF84719-EAB0-0E42-8C78-05ABE9426CE8}" sibTransId="{1D019663-801A-5D44-AF61-1FC90FC307EA}"/>
    <dgm:cxn modelId="{48811BFA-C324-C44A-84A9-C270E22B82A0}" type="presOf" srcId="{1D019663-801A-5D44-AF61-1FC90FC307EA}" destId="{A6BFCEB6-8FFD-FE43-BBD2-DE2FCD37ED02}" srcOrd="0" destOrd="0" presId="urn:microsoft.com/office/officeart/2005/8/layout/pList2"/>
    <dgm:cxn modelId="{2EBF3098-8C74-1548-8BF7-F45D482A3F3E}" type="presParOf" srcId="{C9AC7511-F36C-7049-81F4-D08C6D0A45FA}" destId="{F4198C1D-4929-EE49-A396-648CDDBA955C}" srcOrd="0" destOrd="0" presId="urn:microsoft.com/office/officeart/2005/8/layout/pList2"/>
    <dgm:cxn modelId="{7AC107A5-7FB2-D849-99EE-CE865D37BB38}" type="presParOf" srcId="{C9AC7511-F36C-7049-81F4-D08C6D0A45FA}" destId="{727A2A59-510F-0842-A450-43B10D8F8E88}" srcOrd="1" destOrd="0" presId="urn:microsoft.com/office/officeart/2005/8/layout/pList2"/>
    <dgm:cxn modelId="{D7231972-ACA3-8B4F-AD65-53BB174E226C}" type="presParOf" srcId="{727A2A59-510F-0842-A450-43B10D8F8E88}" destId="{75B20DA2-DCB9-5541-BC7F-FFD43244E025}" srcOrd="0" destOrd="0" presId="urn:microsoft.com/office/officeart/2005/8/layout/pList2"/>
    <dgm:cxn modelId="{D91A00B9-10EF-C046-B43F-402CABA54975}" type="presParOf" srcId="{75B20DA2-DCB9-5541-BC7F-FFD43244E025}" destId="{BC693210-CF91-174C-8322-5473EB5F77C5}" srcOrd="0" destOrd="0" presId="urn:microsoft.com/office/officeart/2005/8/layout/pList2"/>
    <dgm:cxn modelId="{D9BB334A-DE0D-754D-A0F9-42DA068A0667}" type="presParOf" srcId="{75B20DA2-DCB9-5541-BC7F-FFD43244E025}" destId="{3A9F01C4-CC86-3C40-A1B6-ED5C7509F961}" srcOrd="1" destOrd="0" presId="urn:microsoft.com/office/officeart/2005/8/layout/pList2"/>
    <dgm:cxn modelId="{D93B2681-C7A7-9B41-B452-6768990A292C}" type="presParOf" srcId="{75B20DA2-DCB9-5541-BC7F-FFD43244E025}" destId="{BC191BA2-3EE0-0F42-8A8D-078C7E94E7B8}" srcOrd="2" destOrd="0" presId="urn:microsoft.com/office/officeart/2005/8/layout/pList2"/>
    <dgm:cxn modelId="{55524905-D499-394C-A112-695FF022C563}" type="presParOf" srcId="{727A2A59-510F-0842-A450-43B10D8F8E88}" destId="{A6BFCEB6-8FFD-FE43-BBD2-DE2FCD37ED02}" srcOrd="1" destOrd="0" presId="urn:microsoft.com/office/officeart/2005/8/layout/pList2"/>
    <dgm:cxn modelId="{4AE70C25-8BC4-F742-846A-6F4A4C996CF2}" type="presParOf" srcId="{727A2A59-510F-0842-A450-43B10D8F8E88}" destId="{4F8B0A22-C2B2-1F48-9DFB-810FFF5D0529}" srcOrd="2" destOrd="0" presId="urn:microsoft.com/office/officeart/2005/8/layout/pList2"/>
    <dgm:cxn modelId="{B21DBDA8-DE0C-C048-83DB-B6FEF679995E}" type="presParOf" srcId="{4F8B0A22-C2B2-1F48-9DFB-810FFF5D0529}" destId="{068C5379-A677-CE4F-B596-E26EEAF2C7B8}" srcOrd="0" destOrd="0" presId="urn:microsoft.com/office/officeart/2005/8/layout/pList2"/>
    <dgm:cxn modelId="{C9356288-B12A-FB4F-926F-2F13FCFFBA20}" type="presParOf" srcId="{4F8B0A22-C2B2-1F48-9DFB-810FFF5D0529}" destId="{FEAD7AA1-EF24-0646-BF9C-537B08619C0F}" srcOrd="1" destOrd="0" presId="urn:microsoft.com/office/officeart/2005/8/layout/pList2"/>
    <dgm:cxn modelId="{193DDB8B-B802-9247-85FF-F470DABA3123}" type="presParOf" srcId="{4F8B0A22-C2B2-1F48-9DFB-810FFF5D0529}" destId="{E2970733-892F-294E-BAE6-665AA5BFCE20}" srcOrd="2" destOrd="0" presId="urn:microsoft.com/office/officeart/2005/8/layout/pList2"/>
    <dgm:cxn modelId="{361B7565-F78E-6941-8B70-993EB514AFFD}" type="presParOf" srcId="{727A2A59-510F-0842-A450-43B10D8F8E88}" destId="{B725FA37-91C7-3647-A3FB-9CB11C3056DF}" srcOrd="3" destOrd="0" presId="urn:microsoft.com/office/officeart/2005/8/layout/pList2"/>
    <dgm:cxn modelId="{10E5ABE7-EDBE-AD49-9AF5-50604B4B3EB2}" type="presParOf" srcId="{727A2A59-510F-0842-A450-43B10D8F8E88}" destId="{CC9CC428-BB75-BB43-BFC2-E97D37BAD832}" srcOrd="4" destOrd="0" presId="urn:microsoft.com/office/officeart/2005/8/layout/pList2"/>
    <dgm:cxn modelId="{7A30E5C2-E2D3-2B4A-8A6E-FD3F8AF9760D}" type="presParOf" srcId="{CC9CC428-BB75-BB43-BFC2-E97D37BAD832}" destId="{DB966781-FC16-DA4A-9E93-5A7AEB70F76A}" srcOrd="0" destOrd="0" presId="urn:microsoft.com/office/officeart/2005/8/layout/pList2"/>
    <dgm:cxn modelId="{2F18BA89-B516-7C4E-9037-1902ABD1225B}" type="presParOf" srcId="{CC9CC428-BB75-BB43-BFC2-E97D37BAD832}" destId="{4AA28E85-4119-0441-BC2F-C5FB1D6CD740}" srcOrd="1" destOrd="0" presId="urn:microsoft.com/office/officeart/2005/8/layout/pList2"/>
    <dgm:cxn modelId="{3091BCAE-50B1-EA4C-80FA-93EE17B2BF35}" type="presParOf" srcId="{CC9CC428-BB75-BB43-BFC2-E97D37BAD832}" destId="{70FA0544-10E4-0F4F-86BE-6768A834AE2F}"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761F37-CCC2-AB42-B776-106A10CB2741}" type="doc">
      <dgm:prSet loTypeId="urn:microsoft.com/office/officeart/2005/8/layout/pList2" loCatId="" qsTypeId="urn:microsoft.com/office/officeart/2005/8/quickstyle/simple1" qsCatId="simple" csTypeId="urn:microsoft.com/office/officeart/2005/8/colors/colorful4" csCatId="colorful" phldr="1"/>
      <dgm:spPr/>
    </dgm:pt>
    <dgm:pt modelId="{DB116666-DAE2-084F-B0C4-C930958D0B00}">
      <dgm:prSet phldrT="[Text]" custT="1"/>
      <dgm:spPr/>
      <dgm:t>
        <a:bodyPr/>
        <a:lstStyle/>
        <a:p>
          <a:r>
            <a:rPr lang="en-US" sz="1400" b="1"/>
            <a:t>Strategic Location: </a:t>
          </a:r>
          <a:r>
            <a:rPr lang="en-US" sz="1400" b="0"/>
            <a:t>Proximity to key markets in South Asia, Central Asia, and the Middle East, offering a gateway for trade expansion.</a:t>
          </a:r>
          <a:endParaRPr lang="en-NG" sz="1400" b="0" dirty="0"/>
        </a:p>
      </dgm:t>
    </dgm:pt>
    <dgm:pt modelId="{FCF84719-EAB0-0E42-8C78-05ABE9426CE8}" type="parTrans" cxnId="{066A24ED-4956-5141-A181-EB9C1371EB73}">
      <dgm:prSet/>
      <dgm:spPr/>
      <dgm:t>
        <a:bodyPr/>
        <a:lstStyle/>
        <a:p>
          <a:endParaRPr lang="en-GB"/>
        </a:p>
      </dgm:t>
    </dgm:pt>
    <dgm:pt modelId="{1D019663-801A-5D44-AF61-1FC90FC307EA}" type="sibTrans" cxnId="{066A24ED-4956-5141-A181-EB9C1371EB73}">
      <dgm:prSet/>
      <dgm:spPr/>
      <dgm:t>
        <a:bodyPr/>
        <a:lstStyle/>
        <a:p>
          <a:endParaRPr lang="en-GB"/>
        </a:p>
      </dgm:t>
    </dgm:pt>
    <dgm:pt modelId="{84E559EC-E261-5144-B74C-310FD209D30B}">
      <dgm:prSet phldrT="[Text]" custT="1"/>
      <dgm:spPr/>
      <dgm:t>
        <a:bodyPr/>
        <a:lstStyle/>
        <a:p>
          <a:pPr>
            <a:buFont typeface="Arial" panose="020B0604020202020204" pitchFamily="34" charset="0"/>
            <a:buChar char="•"/>
          </a:pPr>
          <a:r>
            <a:rPr lang="en-US" sz="1400" b="1"/>
            <a:t>Access to Raw Materials: </a:t>
          </a:r>
          <a:br>
            <a:rPr lang="en-US" sz="1400" b="1"/>
          </a:br>
          <a:r>
            <a:rPr lang="en-US" sz="1400" b="0"/>
            <a:t>As a major cotton producer, Pakistan offers an abundant supply of raw materials, reducing procurement costs and supply chain disruptions.</a:t>
          </a:r>
          <a:endParaRPr lang="en-GB" sz="1400" b="0" dirty="0"/>
        </a:p>
      </dgm:t>
    </dgm:pt>
    <dgm:pt modelId="{3D7F4B05-50A3-1A47-8801-950594714554}" type="parTrans" cxnId="{8CE78AD0-E783-8841-99E6-AB4562C99263}">
      <dgm:prSet/>
      <dgm:spPr/>
      <dgm:t>
        <a:bodyPr/>
        <a:lstStyle/>
        <a:p>
          <a:endParaRPr lang="en-GB"/>
        </a:p>
      </dgm:t>
    </dgm:pt>
    <dgm:pt modelId="{D9D5F417-74E6-3B47-A876-FF8A37D3FB52}" type="sibTrans" cxnId="{8CE78AD0-E783-8841-99E6-AB4562C99263}">
      <dgm:prSet/>
      <dgm:spPr/>
      <dgm:t>
        <a:bodyPr/>
        <a:lstStyle/>
        <a:p>
          <a:endParaRPr lang="en-GB"/>
        </a:p>
      </dgm:t>
    </dgm:pt>
    <dgm:pt modelId="{B6E78AD0-66C3-C342-A18B-925F40F3E8A8}">
      <dgm:prSet phldrT="[Text]" custT="1"/>
      <dgm:spPr/>
      <dgm:t>
        <a:bodyPr/>
        <a:lstStyle/>
        <a:p>
          <a:r>
            <a:rPr lang="en-US" sz="1400" b="1"/>
            <a:t>Lower Transportation Costs: </a:t>
          </a:r>
        </a:p>
        <a:p>
          <a:r>
            <a:rPr lang="en-US" sz="1400" b="0"/>
            <a:t>Geographic proximity can lower shipping costs and transit times for UK companies importing textiles from Pakistan.</a:t>
          </a:r>
          <a:endParaRPr lang="en-GB" sz="1400" b="0" dirty="0"/>
        </a:p>
      </dgm:t>
    </dgm:pt>
    <dgm:pt modelId="{138C5973-E2B2-E74C-B798-7A0EA5C6F235}" type="parTrans" cxnId="{70613FCE-614C-574E-8F2D-0F5D735CCA9A}">
      <dgm:prSet/>
      <dgm:spPr/>
      <dgm:t>
        <a:bodyPr/>
        <a:lstStyle/>
        <a:p>
          <a:endParaRPr lang="en-GB"/>
        </a:p>
      </dgm:t>
    </dgm:pt>
    <dgm:pt modelId="{615B0E05-58D2-9948-B9C8-2B1E29C1F8DC}" type="sibTrans" cxnId="{70613FCE-614C-574E-8F2D-0F5D735CCA9A}">
      <dgm:prSet/>
      <dgm:spPr/>
      <dgm:t>
        <a:bodyPr/>
        <a:lstStyle/>
        <a:p>
          <a:endParaRPr lang="en-GB"/>
        </a:p>
      </dgm:t>
    </dgm:pt>
    <dgm:pt modelId="{C9AC7511-F36C-7049-81F4-D08C6D0A45FA}" type="pres">
      <dgm:prSet presAssocID="{43761F37-CCC2-AB42-B776-106A10CB2741}" presName="Name0" presStyleCnt="0">
        <dgm:presLayoutVars>
          <dgm:dir/>
          <dgm:resizeHandles val="exact"/>
        </dgm:presLayoutVars>
      </dgm:prSet>
      <dgm:spPr/>
    </dgm:pt>
    <dgm:pt modelId="{F4198C1D-4929-EE49-A396-648CDDBA955C}" type="pres">
      <dgm:prSet presAssocID="{43761F37-CCC2-AB42-B776-106A10CB2741}" presName="bkgdShp" presStyleLbl="alignAccFollowNode1" presStyleIdx="0" presStyleCnt="1" custFlipVert="1" custScaleY="2499" custLinFactNeighborY="23168"/>
      <dgm:spPr/>
    </dgm:pt>
    <dgm:pt modelId="{727A2A59-510F-0842-A450-43B10D8F8E88}" type="pres">
      <dgm:prSet presAssocID="{43761F37-CCC2-AB42-B776-106A10CB2741}" presName="linComp" presStyleCnt="0"/>
      <dgm:spPr/>
    </dgm:pt>
    <dgm:pt modelId="{75B20DA2-DCB9-5541-BC7F-FFD43244E025}" type="pres">
      <dgm:prSet presAssocID="{DB116666-DAE2-084F-B0C4-C930958D0B00}" presName="compNode" presStyleCnt="0"/>
      <dgm:spPr/>
    </dgm:pt>
    <dgm:pt modelId="{BC693210-CF91-174C-8322-5473EB5F77C5}" type="pres">
      <dgm:prSet presAssocID="{DB116666-DAE2-084F-B0C4-C930958D0B00}" presName="node" presStyleLbl="node1" presStyleIdx="0" presStyleCnt="3" custScaleX="210412" custScaleY="128316">
        <dgm:presLayoutVars>
          <dgm:bulletEnabled val="1"/>
        </dgm:presLayoutVars>
      </dgm:prSet>
      <dgm:spPr/>
    </dgm:pt>
    <dgm:pt modelId="{3A9F01C4-CC86-3C40-A1B6-ED5C7509F961}" type="pres">
      <dgm:prSet presAssocID="{DB116666-DAE2-084F-B0C4-C930958D0B00}" presName="invisiNode" presStyleLbl="node1" presStyleIdx="0" presStyleCnt="3"/>
      <dgm:spPr/>
    </dgm:pt>
    <dgm:pt modelId="{BC191BA2-3EE0-0F42-8A8D-078C7E94E7B8}" type="pres">
      <dgm:prSet presAssocID="{DB116666-DAE2-084F-B0C4-C930958D0B00}" presName="imagNode" presStyleLbl="fgImgPlace1" presStyleIdx="0" presStyleCnt="3" custFlipVert="0" custFlipHor="1" custScaleX="4526" custScaleY="3407"/>
      <dgm:spPr/>
    </dgm:pt>
    <dgm:pt modelId="{A6BFCEB6-8FFD-FE43-BBD2-DE2FCD37ED02}" type="pres">
      <dgm:prSet presAssocID="{1D019663-801A-5D44-AF61-1FC90FC307EA}" presName="sibTrans" presStyleLbl="sibTrans2D1" presStyleIdx="0" presStyleCnt="0"/>
      <dgm:spPr/>
    </dgm:pt>
    <dgm:pt modelId="{4F8B0A22-C2B2-1F48-9DFB-810FFF5D0529}" type="pres">
      <dgm:prSet presAssocID="{84E559EC-E261-5144-B74C-310FD209D30B}" presName="compNode" presStyleCnt="0"/>
      <dgm:spPr/>
    </dgm:pt>
    <dgm:pt modelId="{068C5379-A677-CE4F-B596-E26EEAF2C7B8}" type="pres">
      <dgm:prSet presAssocID="{84E559EC-E261-5144-B74C-310FD209D30B}" presName="node" presStyleLbl="node1" presStyleIdx="1" presStyleCnt="3" custScaleX="196699" custScaleY="127576">
        <dgm:presLayoutVars>
          <dgm:bulletEnabled val="1"/>
        </dgm:presLayoutVars>
      </dgm:prSet>
      <dgm:spPr/>
    </dgm:pt>
    <dgm:pt modelId="{FEAD7AA1-EF24-0646-BF9C-537B08619C0F}" type="pres">
      <dgm:prSet presAssocID="{84E559EC-E261-5144-B74C-310FD209D30B}" presName="invisiNode" presStyleLbl="node1" presStyleIdx="1" presStyleCnt="3"/>
      <dgm:spPr/>
    </dgm:pt>
    <dgm:pt modelId="{E2970733-892F-294E-BAE6-665AA5BFCE20}" type="pres">
      <dgm:prSet presAssocID="{84E559EC-E261-5144-B74C-310FD209D30B}" presName="imagNode" presStyleLbl="fgImgPlace1" presStyleIdx="1" presStyleCnt="3" custFlipVert="1" custFlipHor="1" custScaleX="7858" custScaleY="4142"/>
      <dgm:spPr/>
    </dgm:pt>
    <dgm:pt modelId="{B725FA37-91C7-3647-A3FB-9CB11C3056DF}" type="pres">
      <dgm:prSet presAssocID="{D9D5F417-74E6-3B47-A876-FF8A37D3FB52}" presName="sibTrans" presStyleLbl="sibTrans2D1" presStyleIdx="0" presStyleCnt="0"/>
      <dgm:spPr/>
    </dgm:pt>
    <dgm:pt modelId="{CC9CC428-BB75-BB43-BFC2-E97D37BAD832}" type="pres">
      <dgm:prSet presAssocID="{B6E78AD0-66C3-C342-A18B-925F40F3E8A8}" presName="compNode" presStyleCnt="0"/>
      <dgm:spPr/>
    </dgm:pt>
    <dgm:pt modelId="{DB966781-FC16-DA4A-9E93-5A7AEB70F76A}" type="pres">
      <dgm:prSet presAssocID="{B6E78AD0-66C3-C342-A18B-925F40F3E8A8}" presName="node" presStyleLbl="node1" presStyleIdx="2" presStyleCnt="3" custScaleX="217288" custScaleY="127344">
        <dgm:presLayoutVars>
          <dgm:bulletEnabled val="1"/>
        </dgm:presLayoutVars>
      </dgm:prSet>
      <dgm:spPr/>
    </dgm:pt>
    <dgm:pt modelId="{4AA28E85-4119-0441-BC2F-C5FB1D6CD740}" type="pres">
      <dgm:prSet presAssocID="{B6E78AD0-66C3-C342-A18B-925F40F3E8A8}" presName="invisiNode" presStyleLbl="node1" presStyleIdx="2" presStyleCnt="3"/>
      <dgm:spPr/>
    </dgm:pt>
    <dgm:pt modelId="{70FA0544-10E4-0F4F-86BE-6768A834AE2F}" type="pres">
      <dgm:prSet presAssocID="{B6E78AD0-66C3-C342-A18B-925F40F3E8A8}" presName="imagNode" presStyleLbl="fgImgPlace1" presStyleIdx="2" presStyleCnt="3" custFlipVert="1" custScaleX="17734" custScaleY="3407"/>
      <dgm:spPr/>
    </dgm:pt>
  </dgm:ptLst>
  <dgm:cxnLst>
    <dgm:cxn modelId="{20848B10-6AF6-6C45-AAEB-1710383DAAAD}" type="presOf" srcId="{DB116666-DAE2-084F-B0C4-C930958D0B00}" destId="{BC693210-CF91-174C-8322-5473EB5F77C5}" srcOrd="0" destOrd="0" presId="urn:microsoft.com/office/officeart/2005/8/layout/pList2"/>
    <dgm:cxn modelId="{78D5476C-66C4-9E48-8BCF-88146F768F3F}" type="presOf" srcId="{84E559EC-E261-5144-B74C-310FD209D30B}" destId="{068C5379-A677-CE4F-B596-E26EEAF2C7B8}" srcOrd="0" destOrd="0" presId="urn:microsoft.com/office/officeart/2005/8/layout/pList2"/>
    <dgm:cxn modelId="{BFE46DC5-FC03-C24A-86DF-FC3447A97651}" type="presOf" srcId="{D9D5F417-74E6-3B47-A876-FF8A37D3FB52}" destId="{B725FA37-91C7-3647-A3FB-9CB11C3056DF}" srcOrd="0" destOrd="0" presId="urn:microsoft.com/office/officeart/2005/8/layout/pList2"/>
    <dgm:cxn modelId="{70613FCE-614C-574E-8F2D-0F5D735CCA9A}" srcId="{43761F37-CCC2-AB42-B776-106A10CB2741}" destId="{B6E78AD0-66C3-C342-A18B-925F40F3E8A8}" srcOrd="2" destOrd="0" parTransId="{138C5973-E2B2-E74C-B798-7A0EA5C6F235}" sibTransId="{615B0E05-58D2-9948-B9C8-2B1E29C1F8DC}"/>
    <dgm:cxn modelId="{8CE78AD0-E783-8841-99E6-AB4562C99263}" srcId="{43761F37-CCC2-AB42-B776-106A10CB2741}" destId="{84E559EC-E261-5144-B74C-310FD209D30B}" srcOrd="1" destOrd="0" parTransId="{3D7F4B05-50A3-1A47-8801-950594714554}" sibTransId="{D9D5F417-74E6-3B47-A876-FF8A37D3FB52}"/>
    <dgm:cxn modelId="{83763ED3-D020-C240-8E10-8BF9005B4475}" type="presOf" srcId="{B6E78AD0-66C3-C342-A18B-925F40F3E8A8}" destId="{DB966781-FC16-DA4A-9E93-5A7AEB70F76A}" srcOrd="0" destOrd="0" presId="urn:microsoft.com/office/officeart/2005/8/layout/pList2"/>
    <dgm:cxn modelId="{EF5975DB-412A-074D-80CA-6519FD8581F7}" type="presOf" srcId="{43761F37-CCC2-AB42-B776-106A10CB2741}" destId="{C9AC7511-F36C-7049-81F4-D08C6D0A45FA}" srcOrd="0" destOrd="0" presId="urn:microsoft.com/office/officeart/2005/8/layout/pList2"/>
    <dgm:cxn modelId="{066A24ED-4956-5141-A181-EB9C1371EB73}" srcId="{43761F37-CCC2-AB42-B776-106A10CB2741}" destId="{DB116666-DAE2-084F-B0C4-C930958D0B00}" srcOrd="0" destOrd="0" parTransId="{FCF84719-EAB0-0E42-8C78-05ABE9426CE8}" sibTransId="{1D019663-801A-5D44-AF61-1FC90FC307EA}"/>
    <dgm:cxn modelId="{48811BFA-C324-C44A-84A9-C270E22B82A0}" type="presOf" srcId="{1D019663-801A-5D44-AF61-1FC90FC307EA}" destId="{A6BFCEB6-8FFD-FE43-BBD2-DE2FCD37ED02}" srcOrd="0" destOrd="0" presId="urn:microsoft.com/office/officeart/2005/8/layout/pList2"/>
    <dgm:cxn modelId="{2EBF3098-8C74-1548-8BF7-F45D482A3F3E}" type="presParOf" srcId="{C9AC7511-F36C-7049-81F4-D08C6D0A45FA}" destId="{F4198C1D-4929-EE49-A396-648CDDBA955C}" srcOrd="0" destOrd="0" presId="urn:microsoft.com/office/officeart/2005/8/layout/pList2"/>
    <dgm:cxn modelId="{7AC107A5-7FB2-D849-99EE-CE865D37BB38}" type="presParOf" srcId="{C9AC7511-F36C-7049-81F4-D08C6D0A45FA}" destId="{727A2A59-510F-0842-A450-43B10D8F8E88}" srcOrd="1" destOrd="0" presId="urn:microsoft.com/office/officeart/2005/8/layout/pList2"/>
    <dgm:cxn modelId="{D7231972-ACA3-8B4F-AD65-53BB174E226C}" type="presParOf" srcId="{727A2A59-510F-0842-A450-43B10D8F8E88}" destId="{75B20DA2-DCB9-5541-BC7F-FFD43244E025}" srcOrd="0" destOrd="0" presId="urn:microsoft.com/office/officeart/2005/8/layout/pList2"/>
    <dgm:cxn modelId="{D91A00B9-10EF-C046-B43F-402CABA54975}" type="presParOf" srcId="{75B20DA2-DCB9-5541-BC7F-FFD43244E025}" destId="{BC693210-CF91-174C-8322-5473EB5F77C5}" srcOrd="0" destOrd="0" presId="urn:microsoft.com/office/officeart/2005/8/layout/pList2"/>
    <dgm:cxn modelId="{D9BB334A-DE0D-754D-A0F9-42DA068A0667}" type="presParOf" srcId="{75B20DA2-DCB9-5541-BC7F-FFD43244E025}" destId="{3A9F01C4-CC86-3C40-A1B6-ED5C7509F961}" srcOrd="1" destOrd="0" presId="urn:microsoft.com/office/officeart/2005/8/layout/pList2"/>
    <dgm:cxn modelId="{D93B2681-C7A7-9B41-B452-6768990A292C}" type="presParOf" srcId="{75B20DA2-DCB9-5541-BC7F-FFD43244E025}" destId="{BC191BA2-3EE0-0F42-8A8D-078C7E94E7B8}" srcOrd="2" destOrd="0" presId="urn:microsoft.com/office/officeart/2005/8/layout/pList2"/>
    <dgm:cxn modelId="{55524905-D499-394C-A112-695FF022C563}" type="presParOf" srcId="{727A2A59-510F-0842-A450-43B10D8F8E88}" destId="{A6BFCEB6-8FFD-FE43-BBD2-DE2FCD37ED02}" srcOrd="1" destOrd="0" presId="urn:microsoft.com/office/officeart/2005/8/layout/pList2"/>
    <dgm:cxn modelId="{4AE70C25-8BC4-F742-846A-6F4A4C996CF2}" type="presParOf" srcId="{727A2A59-510F-0842-A450-43B10D8F8E88}" destId="{4F8B0A22-C2B2-1F48-9DFB-810FFF5D0529}" srcOrd="2" destOrd="0" presId="urn:microsoft.com/office/officeart/2005/8/layout/pList2"/>
    <dgm:cxn modelId="{B21DBDA8-DE0C-C048-83DB-B6FEF679995E}" type="presParOf" srcId="{4F8B0A22-C2B2-1F48-9DFB-810FFF5D0529}" destId="{068C5379-A677-CE4F-B596-E26EEAF2C7B8}" srcOrd="0" destOrd="0" presId="urn:microsoft.com/office/officeart/2005/8/layout/pList2"/>
    <dgm:cxn modelId="{C9356288-B12A-FB4F-926F-2F13FCFFBA20}" type="presParOf" srcId="{4F8B0A22-C2B2-1F48-9DFB-810FFF5D0529}" destId="{FEAD7AA1-EF24-0646-BF9C-537B08619C0F}" srcOrd="1" destOrd="0" presId="urn:microsoft.com/office/officeart/2005/8/layout/pList2"/>
    <dgm:cxn modelId="{193DDB8B-B802-9247-85FF-F470DABA3123}" type="presParOf" srcId="{4F8B0A22-C2B2-1F48-9DFB-810FFF5D0529}" destId="{E2970733-892F-294E-BAE6-665AA5BFCE20}" srcOrd="2" destOrd="0" presId="urn:microsoft.com/office/officeart/2005/8/layout/pList2"/>
    <dgm:cxn modelId="{361B7565-F78E-6941-8B70-993EB514AFFD}" type="presParOf" srcId="{727A2A59-510F-0842-A450-43B10D8F8E88}" destId="{B725FA37-91C7-3647-A3FB-9CB11C3056DF}" srcOrd="3" destOrd="0" presId="urn:microsoft.com/office/officeart/2005/8/layout/pList2"/>
    <dgm:cxn modelId="{10E5ABE7-EDBE-AD49-9AF5-50604B4B3EB2}" type="presParOf" srcId="{727A2A59-510F-0842-A450-43B10D8F8E88}" destId="{CC9CC428-BB75-BB43-BFC2-E97D37BAD832}" srcOrd="4" destOrd="0" presId="urn:microsoft.com/office/officeart/2005/8/layout/pList2"/>
    <dgm:cxn modelId="{7A30E5C2-E2D3-2B4A-8A6E-FD3F8AF9760D}" type="presParOf" srcId="{CC9CC428-BB75-BB43-BFC2-E97D37BAD832}" destId="{DB966781-FC16-DA4A-9E93-5A7AEB70F76A}" srcOrd="0" destOrd="0" presId="urn:microsoft.com/office/officeart/2005/8/layout/pList2"/>
    <dgm:cxn modelId="{2F18BA89-B516-7C4E-9037-1902ABD1225B}" type="presParOf" srcId="{CC9CC428-BB75-BB43-BFC2-E97D37BAD832}" destId="{4AA28E85-4119-0441-BC2F-C5FB1D6CD740}" srcOrd="1" destOrd="0" presId="urn:microsoft.com/office/officeart/2005/8/layout/pList2"/>
    <dgm:cxn modelId="{3091BCAE-50B1-EA4C-80FA-93EE17B2BF35}" type="presParOf" srcId="{CC9CC428-BB75-BB43-BFC2-E97D37BAD832}" destId="{70FA0544-10E4-0F4F-86BE-6768A834AE2F}"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761F37-CCC2-AB42-B776-106A10CB2741}" type="doc">
      <dgm:prSet loTypeId="urn:microsoft.com/office/officeart/2005/8/layout/pList2" loCatId="" qsTypeId="urn:microsoft.com/office/officeart/2005/8/quickstyle/simple1" qsCatId="simple" csTypeId="urn:microsoft.com/office/officeart/2005/8/colors/colorful5" csCatId="colorful" phldr="1"/>
      <dgm:spPr/>
    </dgm:pt>
    <dgm:pt modelId="{DB116666-DAE2-084F-B0C4-C930958D0B00}">
      <dgm:prSet phldrT="[Text]" custT="1"/>
      <dgm:spPr/>
      <dgm:t>
        <a:bodyPr/>
        <a:lstStyle/>
        <a:p>
          <a:r>
            <a:rPr lang="en-US" sz="1400" b="1"/>
            <a:t>Infrastructure Development: </a:t>
          </a:r>
        </a:p>
        <a:p>
          <a:r>
            <a:rPr lang="en-US" sz="1400" b="0"/>
            <a:t>While improving, Pakistan's infrastructure, including transportation and logistics, may not meet the standards required by UK businesses</a:t>
          </a:r>
          <a:r>
            <a:rPr lang="en-US" sz="1400" b="1"/>
            <a:t>.</a:t>
          </a:r>
          <a:endParaRPr lang="en-NG" sz="1400" b="0" dirty="0"/>
        </a:p>
      </dgm:t>
    </dgm:pt>
    <dgm:pt modelId="{FCF84719-EAB0-0E42-8C78-05ABE9426CE8}" type="parTrans" cxnId="{066A24ED-4956-5141-A181-EB9C1371EB73}">
      <dgm:prSet/>
      <dgm:spPr/>
      <dgm:t>
        <a:bodyPr/>
        <a:lstStyle/>
        <a:p>
          <a:endParaRPr lang="en-GB"/>
        </a:p>
      </dgm:t>
    </dgm:pt>
    <dgm:pt modelId="{1D019663-801A-5D44-AF61-1FC90FC307EA}" type="sibTrans" cxnId="{066A24ED-4956-5141-A181-EB9C1371EB73}">
      <dgm:prSet/>
      <dgm:spPr/>
      <dgm:t>
        <a:bodyPr/>
        <a:lstStyle/>
        <a:p>
          <a:endParaRPr lang="en-GB"/>
        </a:p>
      </dgm:t>
    </dgm:pt>
    <dgm:pt modelId="{84E559EC-E261-5144-B74C-310FD209D30B}">
      <dgm:prSet phldrT="[Text]" custT="1"/>
      <dgm:spPr/>
      <dgm:t>
        <a:bodyPr/>
        <a:lstStyle/>
        <a:p>
          <a:pPr>
            <a:buFont typeface="Arial" panose="020B0604020202020204" pitchFamily="34" charset="0"/>
            <a:buChar char="•"/>
          </a:pPr>
          <a:r>
            <a:rPr lang="en-US" sz="1400" b="1"/>
            <a:t>Geopolitical Risks: </a:t>
          </a:r>
          <a:r>
            <a:rPr lang="en-US" sz="1400" b="0"/>
            <a:t>Political instability and regional tensions can impact the reliability of supply chains and business operations.</a:t>
          </a:r>
          <a:endParaRPr lang="en-GB" sz="1400" b="0" dirty="0"/>
        </a:p>
      </dgm:t>
    </dgm:pt>
    <dgm:pt modelId="{3D7F4B05-50A3-1A47-8801-950594714554}" type="parTrans" cxnId="{8CE78AD0-E783-8841-99E6-AB4562C99263}">
      <dgm:prSet/>
      <dgm:spPr/>
      <dgm:t>
        <a:bodyPr/>
        <a:lstStyle/>
        <a:p>
          <a:endParaRPr lang="en-GB"/>
        </a:p>
      </dgm:t>
    </dgm:pt>
    <dgm:pt modelId="{D9D5F417-74E6-3B47-A876-FF8A37D3FB52}" type="sibTrans" cxnId="{8CE78AD0-E783-8841-99E6-AB4562C99263}">
      <dgm:prSet/>
      <dgm:spPr/>
      <dgm:t>
        <a:bodyPr/>
        <a:lstStyle/>
        <a:p>
          <a:endParaRPr lang="en-GB"/>
        </a:p>
      </dgm:t>
    </dgm:pt>
    <dgm:pt modelId="{B6E78AD0-66C3-C342-A18B-925F40F3E8A8}">
      <dgm:prSet phldrT="[Text]" custT="1"/>
      <dgm:spPr/>
      <dgm:t>
        <a:bodyPr/>
        <a:lstStyle/>
        <a:p>
          <a:r>
            <a:rPr lang="en-US" sz="1400" b="1"/>
            <a:t>Cultural and Regulatory Differences: </a:t>
          </a:r>
          <a:r>
            <a:rPr lang="en-US" sz="1400" b="0"/>
            <a:t>Navigating different business practices, regulatory environments, and cultural norms can pose challenges for UK companies entering the Pakistani market.</a:t>
          </a:r>
          <a:endParaRPr lang="en-GB" sz="1400" b="0" dirty="0"/>
        </a:p>
      </dgm:t>
    </dgm:pt>
    <dgm:pt modelId="{138C5973-E2B2-E74C-B798-7A0EA5C6F235}" type="parTrans" cxnId="{70613FCE-614C-574E-8F2D-0F5D735CCA9A}">
      <dgm:prSet/>
      <dgm:spPr/>
      <dgm:t>
        <a:bodyPr/>
        <a:lstStyle/>
        <a:p>
          <a:endParaRPr lang="en-GB"/>
        </a:p>
      </dgm:t>
    </dgm:pt>
    <dgm:pt modelId="{615B0E05-58D2-9948-B9C8-2B1E29C1F8DC}" type="sibTrans" cxnId="{70613FCE-614C-574E-8F2D-0F5D735CCA9A}">
      <dgm:prSet/>
      <dgm:spPr/>
      <dgm:t>
        <a:bodyPr/>
        <a:lstStyle/>
        <a:p>
          <a:endParaRPr lang="en-GB"/>
        </a:p>
      </dgm:t>
    </dgm:pt>
    <dgm:pt modelId="{C9AC7511-F36C-7049-81F4-D08C6D0A45FA}" type="pres">
      <dgm:prSet presAssocID="{43761F37-CCC2-AB42-B776-106A10CB2741}" presName="Name0" presStyleCnt="0">
        <dgm:presLayoutVars>
          <dgm:dir/>
          <dgm:resizeHandles val="exact"/>
        </dgm:presLayoutVars>
      </dgm:prSet>
      <dgm:spPr/>
    </dgm:pt>
    <dgm:pt modelId="{F4198C1D-4929-EE49-A396-648CDDBA955C}" type="pres">
      <dgm:prSet presAssocID="{43761F37-CCC2-AB42-B776-106A10CB2741}" presName="bkgdShp" presStyleLbl="alignAccFollowNode1" presStyleIdx="0" presStyleCnt="1" custFlipVert="1" custScaleY="2499" custLinFactNeighborY="23168"/>
      <dgm:spPr/>
    </dgm:pt>
    <dgm:pt modelId="{727A2A59-510F-0842-A450-43B10D8F8E88}" type="pres">
      <dgm:prSet presAssocID="{43761F37-CCC2-AB42-B776-106A10CB2741}" presName="linComp" presStyleCnt="0"/>
      <dgm:spPr/>
    </dgm:pt>
    <dgm:pt modelId="{75B20DA2-DCB9-5541-BC7F-FFD43244E025}" type="pres">
      <dgm:prSet presAssocID="{DB116666-DAE2-084F-B0C4-C930958D0B00}" presName="compNode" presStyleCnt="0"/>
      <dgm:spPr/>
    </dgm:pt>
    <dgm:pt modelId="{BC693210-CF91-174C-8322-5473EB5F77C5}" type="pres">
      <dgm:prSet presAssocID="{DB116666-DAE2-084F-B0C4-C930958D0B00}" presName="node" presStyleLbl="node1" presStyleIdx="0" presStyleCnt="3" custScaleX="210412" custScaleY="128316">
        <dgm:presLayoutVars>
          <dgm:bulletEnabled val="1"/>
        </dgm:presLayoutVars>
      </dgm:prSet>
      <dgm:spPr/>
    </dgm:pt>
    <dgm:pt modelId="{3A9F01C4-CC86-3C40-A1B6-ED5C7509F961}" type="pres">
      <dgm:prSet presAssocID="{DB116666-DAE2-084F-B0C4-C930958D0B00}" presName="invisiNode" presStyleLbl="node1" presStyleIdx="0" presStyleCnt="3"/>
      <dgm:spPr/>
    </dgm:pt>
    <dgm:pt modelId="{BC191BA2-3EE0-0F42-8A8D-078C7E94E7B8}" type="pres">
      <dgm:prSet presAssocID="{DB116666-DAE2-084F-B0C4-C930958D0B00}" presName="imagNode" presStyleLbl="fgImgPlace1" presStyleIdx="0" presStyleCnt="3" custFlipVert="0" custFlipHor="1" custScaleX="4526" custScaleY="3407"/>
      <dgm:spPr/>
    </dgm:pt>
    <dgm:pt modelId="{A6BFCEB6-8FFD-FE43-BBD2-DE2FCD37ED02}" type="pres">
      <dgm:prSet presAssocID="{1D019663-801A-5D44-AF61-1FC90FC307EA}" presName="sibTrans" presStyleLbl="sibTrans2D1" presStyleIdx="0" presStyleCnt="0"/>
      <dgm:spPr/>
    </dgm:pt>
    <dgm:pt modelId="{4F8B0A22-C2B2-1F48-9DFB-810FFF5D0529}" type="pres">
      <dgm:prSet presAssocID="{84E559EC-E261-5144-B74C-310FD209D30B}" presName="compNode" presStyleCnt="0"/>
      <dgm:spPr/>
    </dgm:pt>
    <dgm:pt modelId="{068C5379-A677-CE4F-B596-E26EEAF2C7B8}" type="pres">
      <dgm:prSet presAssocID="{84E559EC-E261-5144-B74C-310FD209D30B}" presName="node" presStyleLbl="node1" presStyleIdx="1" presStyleCnt="3" custScaleX="196699" custScaleY="127576" custLinFactNeighborY="246">
        <dgm:presLayoutVars>
          <dgm:bulletEnabled val="1"/>
        </dgm:presLayoutVars>
      </dgm:prSet>
      <dgm:spPr/>
    </dgm:pt>
    <dgm:pt modelId="{FEAD7AA1-EF24-0646-BF9C-537B08619C0F}" type="pres">
      <dgm:prSet presAssocID="{84E559EC-E261-5144-B74C-310FD209D30B}" presName="invisiNode" presStyleLbl="node1" presStyleIdx="1" presStyleCnt="3"/>
      <dgm:spPr/>
    </dgm:pt>
    <dgm:pt modelId="{E2970733-892F-294E-BAE6-665AA5BFCE20}" type="pres">
      <dgm:prSet presAssocID="{84E559EC-E261-5144-B74C-310FD209D30B}" presName="imagNode" presStyleLbl="fgImgPlace1" presStyleIdx="1" presStyleCnt="3" custFlipVert="1" custFlipHor="1" custScaleX="7858" custScaleY="4142"/>
      <dgm:spPr/>
    </dgm:pt>
    <dgm:pt modelId="{B725FA37-91C7-3647-A3FB-9CB11C3056DF}" type="pres">
      <dgm:prSet presAssocID="{D9D5F417-74E6-3B47-A876-FF8A37D3FB52}" presName="sibTrans" presStyleLbl="sibTrans2D1" presStyleIdx="0" presStyleCnt="0"/>
      <dgm:spPr/>
    </dgm:pt>
    <dgm:pt modelId="{CC9CC428-BB75-BB43-BFC2-E97D37BAD832}" type="pres">
      <dgm:prSet presAssocID="{B6E78AD0-66C3-C342-A18B-925F40F3E8A8}" presName="compNode" presStyleCnt="0"/>
      <dgm:spPr/>
    </dgm:pt>
    <dgm:pt modelId="{DB966781-FC16-DA4A-9E93-5A7AEB70F76A}" type="pres">
      <dgm:prSet presAssocID="{B6E78AD0-66C3-C342-A18B-925F40F3E8A8}" presName="node" presStyleLbl="node1" presStyleIdx="2" presStyleCnt="3" custScaleX="217288" custScaleY="127344">
        <dgm:presLayoutVars>
          <dgm:bulletEnabled val="1"/>
        </dgm:presLayoutVars>
      </dgm:prSet>
      <dgm:spPr/>
    </dgm:pt>
    <dgm:pt modelId="{4AA28E85-4119-0441-BC2F-C5FB1D6CD740}" type="pres">
      <dgm:prSet presAssocID="{B6E78AD0-66C3-C342-A18B-925F40F3E8A8}" presName="invisiNode" presStyleLbl="node1" presStyleIdx="2" presStyleCnt="3"/>
      <dgm:spPr/>
    </dgm:pt>
    <dgm:pt modelId="{70FA0544-10E4-0F4F-86BE-6768A834AE2F}" type="pres">
      <dgm:prSet presAssocID="{B6E78AD0-66C3-C342-A18B-925F40F3E8A8}" presName="imagNode" presStyleLbl="fgImgPlace1" presStyleIdx="2" presStyleCnt="3" custFlipVert="1" custScaleX="17734" custScaleY="3407"/>
      <dgm:spPr/>
    </dgm:pt>
  </dgm:ptLst>
  <dgm:cxnLst>
    <dgm:cxn modelId="{20848B10-6AF6-6C45-AAEB-1710383DAAAD}" type="presOf" srcId="{DB116666-DAE2-084F-B0C4-C930958D0B00}" destId="{BC693210-CF91-174C-8322-5473EB5F77C5}" srcOrd="0" destOrd="0" presId="urn:microsoft.com/office/officeart/2005/8/layout/pList2"/>
    <dgm:cxn modelId="{78D5476C-66C4-9E48-8BCF-88146F768F3F}" type="presOf" srcId="{84E559EC-E261-5144-B74C-310FD209D30B}" destId="{068C5379-A677-CE4F-B596-E26EEAF2C7B8}" srcOrd="0" destOrd="0" presId="urn:microsoft.com/office/officeart/2005/8/layout/pList2"/>
    <dgm:cxn modelId="{BFE46DC5-FC03-C24A-86DF-FC3447A97651}" type="presOf" srcId="{D9D5F417-74E6-3B47-A876-FF8A37D3FB52}" destId="{B725FA37-91C7-3647-A3FB-9CB11C3056DF}" srcOrd="0" destOrd="0" presId="urn:microsoft.com/office/officeart/2005/8/layout/pList2"/>
    <dgm:cxn modelId="{70613FCE-614C-574E-8F2D-0F5D735CCA9A}" srcId="{43761F37-CCC2-AB42-B776-106A10CB2741}" destId="{B6E78AD0-66C3-C342-A18B-925F40F3E8A8}" srcOrd="2" destOrd="0" parTransId="{138C5973-E2B2-E74C-B798-7A0EA5C6F235}" sibTransId="{615B0E05-58D2-9948-B9C8-2B1E29C1F8DC}"/>
    <dgm:cxn modelId="{8CE78AD0-E783-8841-99E6-AB4562C99263}" srcId="{43761F37-CCC2-AB42-B776-106A10CB2741}" destId="{84E559EC-E261-5144-B74C-310FD209D30B}" srcOrd="1" destOrd="0" parTransId="{3D7F4B05-50A3-1A47-8801-950594714554}" sibTransId="{D9D5F417-74E6-3B47-A876-FF8A37D3FB52}"/>
    <dgm:cxn modelId="{83763ED3-D020-C240-8E10-8BF9005B4475}" type="presOf" srcId="{B6E78AD0-66C3-C342-A18B-925F40F3E8A8}" destId="{DB966781-FC16-DA4A-9E93-5A7AEB70F76A}" srcOrd="0" destOrd="0" presId="urn:microsoft.com/office/officeart/2005/8/layout/pList2"/>
    <dgm:cxn modelId="{EF5975DB-412A-074D-80CA-6519FD8581F7}" type="presOf" srcId="{43761F37-CCC2-AB42-B776-106A10CB2741}" destId="{C9AC7511-F36C-7049-81F4-D08C6D0A45FA}" srcOrd="0" destOrd="0" presId="urn:microsoft.com/office/officeart/2005/8/layout/pList2"/>
    <dgm:cxn modelId="{066A24ED-4956-5141-A181-EB9C1371EB73}" srcId="{43761F37-CCC2-AB42-B776-106A10CB2741}" destId="{DB116666-DAE2-084F-B0C4-C930958D0B00}" srcOrd="0" destOrd="0" parTransId="{FCF84719-EAB0-0E42-8C78-05ABE9426CE8}" sibTransId="{1D019663-801A-5D44-AF61-1FC90FC307EA}"/>
    <dgm:cxn modelId="{48811BFA-C324-C44A-84A9-C270E22B82A0}" type="presOf" srcId="{1D019663-801A-5D44-AF61-1FC90FC307EA}" destId="{A6BFCEB6-8FFD-FE43-BBD2-DE2FCD37ED02}" srcOrd="0" destOrd="0" presId="urn:microsoft.com/office/officeart/2005/8/layout/pList2"/>
    <dgm:cxn modelId="{2EBF3098-8C74-1548-8BF7-F45D482A3F3E}" type="presParOf" srcId="{C9AC7511-F36C-7049-81F4-D08C6D0A45FA}" destId="{F4198C1D-4929-EE49-A396-648CDDBA955C}" srcOrd="0" destOrd="0" presId="urn:microsoft.com/office/officeart/2005/8/layout/pList2"/>
    <dgm:cxn modelId="{7AC107A5-7FB2-D849-99EE-CE865D37BB38}" type="presParOf" srcId="{C9AC7511-F36C-7049-81F4-D08C6D0A45FA}" destId="{727A2A59-510F-0842-A450-43B10D8F8E88}" srcOrd="1" destOrd="0" presId="urn:microsoft.com/office/officeart/2005/8/layout/pList2"/>
    <dgm:cxn modelId="{D7231972-ACA3-8B4F-AD65-53BB174E226C}" type="presParOf" srcId="{727A2A59-510F-0842-A450-43B10D8F8E88}" destId="{75B20DA2-DCB9-5541-BC7F-FFD43244E025}" srcOrd="0" destOrd="0" presId="urn:microsoft.com/office/officeart/2005/8/layout/pList2"/>
    <dgm:cxn modelId="{D91A00B9-10EF-C046-B43F-402CABA54975}" type="presParOf" srcId="{75B20DA2-DCB9-5541-BC7F-FFD43244E025}" destId="{BC693210-CF91-174C-8322-5473EB5F77C5}" srcOrd="0" destOrd="0" presId="urn:microsoft.com/office/officeart/2005/8/layout/pList2"/>
    <dgm:cxn modelId="{D9BB334A-DE0D-754D-A0F9-42DA068A0667}" type="presParOf" srcId="{75B20DA2-DCB9-5541-BC7F-FFD43244E025}" destId="{3A9F01C4-CC86-3C40-A1B6-ED5C7509F961}" srcOrd="1" destOrd="0" presId="urn:microsoft.com/office/officeart/2005/8/layout/pList2"/>
    <dgm:cxn modelId="{D93B2681-C7A7-9B41-B452-6768990A292C}" type="presParOf" srcId="{75B20DA2-DCB9-5541-BC7F-FFD43244E025}" destId="{BC191BA2-3EE0-0F42-8A8D-078C7E94E7B8}" srcOrd="2" destOrd="0" presId="urn:microsoft.com/office/officeart/2005/8/layout/pList2"/>
    <dgm:cxn modelId="{55524905-D499-394C-A112-695FF022C563}" type="presParOf" srcId="{727A2A59-510F-0842-A450-43B10D8F8E88}" destId="{A6BFCEB6-8FFD-FE43-BBD2-DE2FCD37ED02}" srcOrd="1" destOrd="0" presId="urn:microsoft.com/office/officeart/2005/8/layout/pList2"/>
    <dgm:cxn modelId="{4AE70C25-8BC4-F742-846A-6F4A4C996CF2}" type="presParOf" srcId="{727A2A59-510F-0842-A450-43B10D8F8E88}" destId="{4F8B0A22-C2B2-1F48-9DFB-810FFF5D0529}" srcOrd="2" destOrd="0" presId="urn:microsoft.com/office/officeart/2005/8/layout/pList2"/>
    <dgm:cxn modelId="{B21DBDA8-DE0C-C048-83DB-B6FEF679995E}" type="presParOf" srcId="{4F8B0A22-C2B2-1F48-9DFB-810FFF5D0529}" destId="{068C5379-A677-CE4F-B596-E26EEAF2C7B8}" srcOrd="0" destOrd="0" presId="urn:microsoft.com/office/officeart/2005/8/layout/pList2"/>
    <dgm:cxn modelId="{C9356288-B12A-FB4F-926F-2F13FCFFBA20}" type="presParOf" srcId="{4F8B0A22-C2B2-1F48-9DFB-810FFF5D0529}" destId="{FEAD7AA1-EF24-0646-BF9C-537B08619C0F}" srcOrd="1" destOrd="0" presId="urn:microsoft.com/office/officeart/2005/8/layout/pList2"/>
    <dgm:cxn modelId="{193DDB8B-B802-9247-85FF-F470DABA3123}" type="presParOf" srcId="{4F8B0A22-C2B2-1F48-9DFB-810FFF5D0529}" destId="{E2970733-892F-294E-BAE6-665AA5BFCE20}" srcOrd="2" destOrd="0" presId="urn:microsoft.com/office/officeart/2005/8/layout/pList2"/>
    <dgm:cxn modelId="{361B7565-F78E-6941-8B70-993EB514AFFD}" type="presParOf" srcId="{727A2A59-510F-0842-A450-43B10D8F8E88}" destId="{B725FA37-91C7-3647-A3FB-9CB11C3056DF}" srcOrd="3" destOrd="0" presId="urn:microsoft.com/office/officeart/2005/8/layout/pList2"/>
    <dgm:cxn modelId="{10E5ABE7-EDBE-AD49-9AF5-50604B4B3EB2}" type="presParOf" srcId="{727A2A59-510F-0842-A450-43B10D8F8E88}" destId="{CC9CC428-BB75-BB43-BFC2-E97D37BAD832}" srcOrd="4" destOrd="0" presId="urn:microsoft.com/office/officeart/2005/8/layout/pList2"/>
    <dgm:cxn modelId="{7A30E5C2-E2D3-2B4A-8A6E-FD3F8AF9760D}" type="presParOf" srcId="{CC9CC428-BB75-BB43-BFC2-E97D37BAD832}" destId="{DB966781-FC16-DA4A-9E93-5A7AEB70F76A}" srcOrd="0" destOrd="0" presId="urn:microsoft.com/office/officeart/2005/8/layout/pList2"/>
    <dgm:cxn modelId="{2F18BA89-B516-7C4E-9037-1902ABD1225B}" type="presParOf" srcId="{CC9CC428-BB75-BB43-BFC2-E97D37BAD832}" destId="{4AA28E85-4119-0441-BC2F-C5FB1D6CD740}" srcOrd="1" destOrd="0" presId="urn:microsoft.com/office/officeart/2005/8/layout/pList2"/>
    <dgm:cxn modelId="{3091BCAE-50B1-EA4C-80FA-93EE17B2BF35}" type="presParOf" srcId="{CC9CC428-BB75-BB43-BFC2-E97D37BAD832}" destId="{70FA0544-10E4-0F4F-86BE-6768A834AE2F}" srcOrd="2" destOrd="0" presId="urn:microsoft.com/office/officeart/2005/8/layout/p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3761F37-CCC2-AB42-B776-106A10CB2741}" type="doc">
      <dgm:prSet loTypeId="urn:microsoft.com/office/officeart/2005/8/layout/pList2" loCatId="" qsTypeId="urn:microsoft.com/office/officeart/2005/8/quickstyle/simple1" qsCatId="simple" csTypeId="urn:microsoft.com/office/officeart/2005/8/colors/colorful4" csCatId="colorful" phldr="1"/>
      <dgm:spPr/>
    </dgm:pt>
    <dgm:pt modelId="{DB116666-DAE2-084F-B0C4-C930958D0B00}">
      <dgm:prSet phldrT="[Text]" custT="1"/>
      <dgm:spPr/>
      <dgm:t>
        <a:bodyPr/>
        <a:lstStyle/>
        <a:p>
          <a:r>
            <a:rPr lang="en-US" sz="1400" b="1" dirty="0"/>
            <a:t>Cost-Effective Production:</a:t>
          </a:r>
          <a:br>
            <a:rPr lang="en-US" sz="1400" b="1" dirty="0"/>
          </a:br>
          <a:r>
            <a:rPr lang="en-US" sz="1400" b="1" dirty="0"/>
            <a:t> </a:t>
          </a:r>
          <a:r>
            <a:rPr lang="en-US" sz="1400" b="0" dirty="0"/>
            <a:t>Lower labor costs in Pakistan provide a competitive advantage for UK companies looking to outsource manufacturing.</a:t>
          </a:r>
          <a:endParaRPr lang="en-NG" sz="1400" b="0" dirty="0"/>
        </a:p>
      </dgm:t>
    </dgm:pt>
    <dgm:pt modelId="{FCF84719-EAB0-0E42-8C78-05ABE9426CE8}" type="parTrans" cxnId="{066A24ED-4956-5141-A181-EB9C1371EB73}">
      <dgm:prSet/>
      <dgm:spPr/>
      <dgm:t>
        <a:bodyPr/>
        <a:lstStyle/>
        <a:p>
          <a:endParaRPr lang="en-GB"/>
        </a:p>
      </dgm:t>
    </dgm:pt>
    <dgm:pt modelId="{1D019663-801A-5D44-AF61-1FC90FC307EA}" type="sibTrans" cxnId="{066A24ED-4956-5141-A181-EB9C1371EB73}">
      <dgm:prSet/>
      <dgm:spPr/>
      <dgm:t>
        <a:bodyPr/>
        <a:lstStyle/>
        <a:p>
          <a:endParaRPr lang="en-GB"/>
        </a:p>
      </dgm:t>
    </dgm:pt>
    <dgm:pt modelId="{84E559EC-E261-5144-B74C-310FD209D30B}">
      <dgm:prSet phldrT="[Text]" custT="1"/>
      <dgm:spPr/>
      <dgm:t>
        <a:bodyPr/>
        <a:lstStyle/>
        <a:p>
          <a:pPr>
            <a:buFont typeface="Arial" panose="020B0604020202020204" pitchFamily="34" charset="0"/>
            <a:buChar char="•"/>
          </a:pPr>
          <a:r>
            <a:rPr lang="en-US" sz="1400" b="1" dirty="0"/>
            <a:t>Incentives and Subsidies:</a:t>
          </a:r>
          <a:br>
            <a:rPr lang="en-US" sz="1400" b="1" dirty="0"/>
          </a:br>
          <a:r>
            <a:rPr lang="en-US" sz="1400" b="1" dirty="0"/>
            <a:t> </a:t>
          </a:r>
          <a:r>
            <a:rPr lang="en-US" sz="1400" b="0" dirty="0"/>
            <a:t>The Pakistani government offers various tax incentives and subsidies to the textile sector, which can benefit UK investors.</a:t>
          </a:r>
          <a:endParaRPr lang="en-GB" sz="1400" b="0" dirty="0"/>
        </a:p>
      </dgm:t>
    </dgm:pt>
    <dgm:pt modelId="{3D7F4B05-50A3-1A47-8801-950594714554}" type="parTrans" cxnId="{8CE78AD0-E783-8841-99E6-AB4562C99263}">
      <dgm:prSet/>
      <dgm:spPr/>
      <dgm:t>
        <a:bodyPr/>
        <a:lstStyle/>
        <a:p>
          <a:endParaRPr lang="en-GB"/>
        </a:p>
      </dgm:t>
    </dgm:pt>
    <dgm:pt modelId="{D9D5F417-74E6-3B47-A876-FF8A37D3FB52}" type="sibTrans" cxnId="{8CE78AD0-E783-8841-99E6-AB4562C99263}">
      <dgm:prSet/>
      <dgm:spPr/>
      <dgm:t>
        <a:bodyPr/>
        <a:lstStyle/>
        <a:p>
          <a:endParaRPr lang="en-GB"/>
        </a:p>
      </dgm:t>
    </dgm:pt>
    <dgm:pt modelId="{B6E78AD0-66C3-C342-A18B-925F40F3E8A8}">
      <dgm:prSet phldrT="[Text]" custT="1"/>
      <dgm:spPr/>
      <dgm:t>
        <a:bodyPr/>
        <a:lstStyle/>
        <a:p>
          <a:r>
            <a:rPr lang="en-US" sz="1400" b="1" dirty="0"/>
            <a:t>Growing Consumer Market: </a:t>
          </a:r>
        </a:p>
        <a:p>
          <a:r>
            <a:rPr lang="en-US" sz="1400" b="0" dirty="0"/>
            <a:t>With a growing middle class, Pakistan presents an expanding market for high-quality textiles and apparel from the UK.</a:t>
          </a:r>
          <a:endParaRPr lang="en-GB" sz="1400" b="0" dirty="0"/>
        </a:p>
      </dgm:t>
    </dgm:pt>
    <dgm:pt modelId="{138C5973-E2B2-E74C-B798-7A0EA5C6F235}" type="parTrans" cxnId="{70613FCE-614C-574E-8F2D-0F5D735CCA9A}">
      <dgm:prSet/>
      <dgm:spPr/>
      <dgm:t>
        <a:bodyPr/>
        <a:lstStyle/>
        <a:p>
          <a:endParaRPr lang="en-GB"/>
        </a:p>
      </dgm:t>
    </dgm:pt>
    <dgm:pt modelId="{615B0E05-58D2-9948-B9C8-2B1E29C1F8DC}" type="sibTrans" cxnId="{70613FCE-614C-574E-8F2D-0F5D735CCA9A}">
      <dgm:prSet/>
      <dgm:spPr/>
      <dgm:t>
        <a:bodyPr/>
        <a:lstStyle/>
        <a:p>
          <a:endParaRPr lang="en-GB"/>
        </a:p>
      </dgm:t>
    </dgm:pt>
    <dgm:pt modelId="{C9AC7511-F36C-7049-81F4-D08C6D0A45FA}" type="pres">
      <dgm:prSet presAssocID="{43761F37-CCC2-AB42-B776-106A10CB2741}" presName="Name0" presStyleCnt="0">
        <dgm:presLayoutVars>
          <dgm:dir/>
          <dgm:resizeHandles val="exact"/>
        </dgm:presLayoutVars>
      </dgm:prSet>
      <dgm:spPr/>
    </dgm:pt>
    <dgm:pt modelId="{F4198C1D-4929-EE49-A396-648CDDBA955C}" type="pres">
      <dgm:prSet presAssocID="{43761F37-CCC2-AB42-B776-106A10CB2741}" presName="bkgdShp" presStyleLbl="alignAccFollowNode1" presStyleIdx="0" presStyleCnt="1" custFlipVert="1" custScaleY="2499" custLinFactNeighborY="23168"/>
      <dgm:spPr/>
    </dgm:pt>
    <dgm:pt modelId="{727A2A59-510F-0842-A450-43B10D8F8E88}" type="pres">
      <dgm:prSet presAssocID="{43761F37-CCC2-AB42-B776-106A10CB2741}" presName="linComp" presStyleCnt="0"/>
      <dgm:spPr/>
    </dgm:pt>
    <dgm:pt modelId="{75B20DA2-DCB9-5541-BC7F-FFD43244E025}" type="pres">
      <dgm:prSet presAssocID="{DB116666-DAE2-084F-B0C4-C930958D0B00}" presName="compNode" presStyleCnt="0"/>
      <dgm:spPr/>
    </dgm:pt>
    <dgm:pt modelId="{BC693210-CF91-174C-8322-5473EB5F77C5}" type="pres">
      <dgm:prSet presAssocID="{DB116666-DAE2-084F-B0C4-C930958D0B00}" presName="node" presStyleLbl="node1" presStyleIdx="0" presStyleCnt="3" custScaleX="210412" custScaleY="128316">
        <dgm:presLayoutVars>
          <dgm:bulletEnabled val="1"/>
        </dgm:presLayoutVars>
      </dgm:prSet>
      <dgm:spPr/>
    </dgm:pt>
    <dgm:pt modelId="{3A9F01C4-CC86-3C40-A1B6-ED5C7509F961}" type="pres">
      <dgm:prSet presAssocID="{DB116666-DAE2-084F-B0C4-C930958D0B00}" presName="invisiNode" presStyleLbl="node1" presStyleIdx="0" presStyleCnt="3"/>
      <dgm:spPr/>
    </dgm:pt>
    <dgm:pt modelId="{BC191BA2-3EE0-0F42-8A8D-078C7E94E7B8}" type="pres">
      <dgm:prSet presAssocID="{DB116666-DAE2-084F-B0C4-C930958D0B00}" presName="imagNode" presStyleLbl="fgImgPlace1" presStyleIdx="0" presStyleCnt="3" custFlipVert="0" custFlipHor="1" custScaleX="4526" custScaleY="3407"/>
      <dgm:spPr/>
    </dgm:pt>
    <dgm:pt modelId="{A6BFCEB6-8FFD-FE43-BBD2-DE2FCD37ED02}" type="pres">
      <dgm:prSet presAssocID="{1D019663-801A-5D44-AF61-1FC90FC307EA}" presName="sibTrans" presStyleLbl="sibTrans2D1" presStyleIdx="0" presStyleCnt="0"/>
      <dgm:spPr/>
    </dgm:pt>
    <dgm:pt modelId="{4F8B0A22-C2B2-1F48-9DFB-810FFF5D0529}" type="pres">
      <dgm:prSet presAssocID="{84E559EC-E261-5144-B74C-310FD209D30B}" presName="compNode" presStyleCnt="0"/>
      <dgm:spPr/>
    </dgm:pt>
    <dgm:pt modelId="{068C5379-A677-CE4F-B596-E26EEAF2C7B8}" type="pres">
      <dgm:prSet presAssocID="{84E559EC-E261-5144-B74C-310FD209D30B}" presName="node" presStyleLbl="node1" presStyleIdx="1" presStyleCnt="3" custScaleX="196699" custScaleY="127576">
        <dgm:presLayoutVars>
          <dgm:bulletEnabled val="1"/>
        </dgm:presLayoutVars>
      </dgm:prSet>
      <dgm:spPr/>
    </dgm:pt>
    <dgm:pt modelId="{FEAD7AA1-EF24-0646-BF9C-537B08619C0F}" type="pres">
      <dgm:prSet presAssocID="{84E559EC-E261-5144-B74C-310FD209D30B}" presName="invisiNode" presStyleLbl="node1" presStyleIdx="1" presStyleCnt="3"/>
      <dgm:spPr/>
    </dgm:pt>
    <dgm:pt modelId="{E2970733-892F-294E-BAE6-665AA5BFCE20}" type="pres">
      <dgm:prSet presAssocID="{84E559EC-E261-5144-B74C-310FD209D30B}" presName="imagNode" presStyleLbl="fgImgPlace1" presStyleIdx="1" presStyleCnt="3" custFlipVert="1" custFlipHor="1" custScaleX="7858" custScaleY="4142"/>
      <dgm:spPr/>
    </dgm:pt>
    <dgm:pt modelId="{B725FA37-91C7-3647-A3FB-9CB11C3056DF}" type="pres">
      <dgm:prSet presAssocID="{D9D5F417-74E6-3B47-A876-FF8A37D3FB52}" presName="sibTrans" presStyleLbl="sibTrans2D1" presStyleIdx="0" presStyleCnt="0"/>
      <dgm:spPr/>
    </dgm:pt>
    <dgm:pt modelId="{CC9CC428-BB75-BB43-BFC2-E97D37BAD832}" type="pres">
      <dgm:prSet presAssocID="{B6E78AD0-66C3-C342-A18B-925F40F3E8A8}" presName="compNode" presStyleCnt="0"/>
      <dgm:spPr/>
    </dgm:pt>
    <dgm:pt modelId="{DB966781-FC16-DA4A-9E93-5A7AEB70F76A}" type="pres">
      <dgm:prSet presAssocID="{B6E78AD0-66C3-C342-A18B-925F40F3E8A8}" presName="node" presStyleLbl="node1" presStyleIdx="2" presStyleCnt="3" custScaleX="217288" custScaleY="127344">
        <dgm:presLayoutVars>
          <dgm:bulletEnabled val="1"/>
        </dgm:presLayoutVars>
      </dgm:prSet>
      <dgm:spPr/>
    </dgm:pt>
    <dgm:pt modelId="{4AA28E85-4119-0441-BC2F-C5FB1D6CD740}" type="pres">
      <dgm:prSet presAssocID="{B6E78AD0-66C3-C342-A18B-925F40F3E8A8}" presName="invisiNode" presStyleLbl="node1" presStyleIdx="2" presStyleCnt="3"/>
      <dgm:spPr/>
    </dgm:pt>
    <dgm:pt modelId="{70FA0544-10E4-0F4F-86BE-6768A834AE2F}" type="pres">
      <dgm:prSet presAssocID="{B6E78AD0-66C3-C342-A18B-925F40F3E8A8}" presName="imagNode" presStyleLbl="fgImgPlace1" presStyleIdx="2" presStyleCnt="3" custFlipVert="1" custScaleX="17734" custScaleY="3407"/>
      <dgm:spPr/>
    </dgm:pt>
  </dgm:ptLst>
  <dgm:cxnLst>
    <dgm:cxn modelId="{20848B10-6AF6-6C45-AAEB-1710383DAAAD}" type="presOf" srcId="{DB116666-DAE2-084F-B0C4-C930958D0B00}" destId="{BC693210-CF91-174C-8322-5473EB5F77C5}" srcOrd="0" destOrd="0" presId="urn:microsoft.com/office/officeart/2005/8/layout/pList2"/>
    <dgm:cxn modelId="{78D5476C-66C4-9E48-8BCF-88146F768F3F}" type="presOf" srcId="{84E559EC-E261-5144-B74C-310FD209D30B}" destId="{068C5379-A677-CE4F-B596-E26EEAF2C7B8}" srcOrd="0" destOrd="0" presId="urn:microsoft.com/office/officeart/2005/8/layout/pList2"/>
    <dgm:cxn modelId="{BFE46DC5-FC03-C24A-86DF-FC3447A97651}" type="presOf" srcId="{D9D5F417-74E6-3B47-A876-FF8A37D3FB52}" destId="{B725FA37-91C7-3647-A3FB-9CB11C3056DF}" srcOrd="0" destOrd="0" presId="urn:microsoft.com/office/officeart/2005/8/layout/pList2"/>
    <dgm:cxn modelId="{70613FCE-614C-574E-8F2D-0F5D735CCA9A}" srcId="{43761F37-CCC2-AB42-B776-106A10CB2741}" destId="{B6E78AD0-66C3-C342-A18B-925F40F3E8A8}" srcOrd="2" destOrd="0" parTransId="{138C5973-E2B2-E74C-B798-7A0EA5C6F235}" sibTransId="{615B0E05-58D2-9948-B9C8-2B1E29C1F8DC}"/>
    <dgm:cxn modelId="{8CE78AD0-E783-8841-99E6-AB4562C99263}" srcId="{43761F37-CCC2-AB42-B776-106A10CB2741}" destId="{84E559EC-E261-5144-B74C-310FD209D30B}" srcOrd="1" destOrd="0" parTransId="{3D7F4B05-50A3-1A47-8801-950594714554}" sibTransId="{D9D5F417-74E6-3B47-A876-FF8A37D3FB52}"/>
    <dgm:cxn modelId="{83763ED3-D020-C240-8E10-8BF9005B4475}" type="presOf" srcId="{B6E78AD0-66C3-C342-A18B-925F40F3E8A8}" destId="{DB966781-FC16-DA4A-9E93-5A7AEB70F76A}" srcOrd="0" destOrd="0" presId="urn:microsoft.com/office/officeart/2005/8/layout/pList2"/>
    <dgm:cxn modelId="{EF5975DB-412A-074D-80CA-6519FD8581F7}" type="presOf" srcId="{43761F37-CCC2-AB42-B776-106A10CB2741}" destId="{C9AC7511-F36C-7049-81F4-D08C6D0A45FA}" srcOrd="0" destOrd="0" presId="urn:microsoft.com/office/officeart/2005/8/layout/pList2"/>
    <dgm:cxn modelId="{066A24ED-4956-5141-A181-EB9C1371EB73}" srcId="{43761F37-CCC2-AB42-B776-106A10CB2741}" destId="{DB116666-DAE2-084F-B0C4-C930958D0B00}" srcOrd="0" destOrd="0" parTransId="{FCF84719-EAB0-0E42-8C78-05ABE9426CE8}" sibTransId="{1D019663-801A-5D44-AF61-1FC90FC307EA}"/>
    <dgm:cxn modelId="{48811BFA-C324-C44A-84A9-C270E22B82A0}" type="presOf" srcId="{1D019663-801A-5D44-AF61-1FC90FC307EA}" destId="{A6BFCEB6-8FFD-FE43-BBD2-DE2FCD37ED02}" srcOrd="0" destOrd="0" presId="urn:microsoft.com/office/officeart/2005/8/layout/pList2"/>
    <dgm:cxn modelId="{2EBF3098-8C74-1548-8BF7-F45D482A3F3E}" type="presParOf" srcId="{C9AC7511-F36C-7049-81F4-D08C6D0A45FA}" destId="{F4198C1D-4929-EE49-A396-648CDDBA955C}" srcOrd="0" destOrd="0" presId="urn:microsoft.com/office/officeart/2005/8/layout/pList2"/>
    <dgm:cxn modelId="{7AC107A5-7FB2-D849-99EE-CE865D37BB38}" type="presParOf" srcId="{C9AC7511-F36C-7049-81F4-D08C6D0A45FA}" destId="{727A2A59-510F-0842-A450-43B10D8F8E88}" srcOrd="1" destOrd="0" presId="urn:microsoft.com/office/officeart/2005/8/layout/pList2"/>
    <dgm:cxn modelId="{D7231972-ACA3-8B4F-AD65-53BB174E226C}" type="presParOf" srcId="{727A2A59-510F-0842-A450-43B10D8F8E88}" destId="{75B20DA2-DCB9-5541-BC7F-FFD43244E025}" srcOrd="0" destOrd="0" presId="urn:microsoft.com/office/officeart/2005/8/layout/pList2"/>
    <dgm:cxn modelId="{D91A00B9-10EF-C046-B43F-402CABA54975}" type="presParOf" srcId="{75B20DA2-DCB9-5541-BC7F-FFD43244E025}" destId="{BC693210-CF91-174C-8322-5473EB5F77C5}" srcOrd="0" destOrd="0" presId="urn:microsoft.com/office/officeart/2005/8/layout/pList2"/>
    <dgm:cxn modelId="{D9BB334A-DE0D-754D-A0F9-42DA068A0667}" type="presParOf" srcId="{75B20DA2-DCB9-5541-BC7F-FFD43244E025}" destId="{3A9F01C4-CC86-3C40-A1B6-ED5C7509F961}" srcOrd="1" destOrd="0" presId="urn:microsoft.com/office/officeart/2005/8/layout/pList2"/>
    <dgm:cxn modelId="{D93B2681-C7A7-9B41-B452-6768990A292C}" type="presParOf" srcId="{75B20DA2-DCB9-5541-BC7F-FFD43244E025}" destId="{BC191BA2-3EE0-0F42-8A8D-078C7E94E7B8}" srcOrd="2" destOrd="0" presId="urn:microsoft.com/office/officeart/2005/8/layout/pList2"/>
    <dgm:cxn modelId="{55524905-D499-394C-A112-695FF022C563}" type="presParOf" srcId="{727A2A59-510F-0842-A450-43B10D8F8E88}" destId="{A6BFCEB6-8FFD-FE43-BBD2-DE2FCD37ED02}" srcOrd="1" destOrd="0" presId="urn:microsoft.com/office/officeart/2005/8/layout/pList2"/>
    <dgm:cxn modelId="{4AE70C25-8BC4-F742-846A-6F4A4C996CF2}" type="presParOf" srcId="{727A2A59-510F-0842-A450-43B10D8F8E88}" destId="{4F8B0A22-C2B2-1F48-9DFB-810FFF5D0529}" srcOrd="2" destOrd="0" presId="urn:microsoft.com/office/officeart/2005/8/layout/pList2"/>
    <dgm:cxn modelId="{B21DBDA8-DE0C-C048-83DB-B6FEF679995E}" type="presParOf" srcId="{4F8B0A22-C2B2-1F48-9DFB-810FFF5D0529}" destId="{068C5379-A677-CE4F-B596-E26EEAF2C7B8}" srcOrd="0" destOrd="0" presId="urn:microsoft.com/office/officeart/2005/8/layout/pList2"/>
    <dgm:cxn modelId="{C9356288-B12A-FB4F-926F-2F13FCFFBA20}" type="presParOf" srcId="{4F8B0A22-C2B2-1F48-9DFB-810FFF5D0529}" destId="{FEAD7AA1-EF24-0646-BF9C-537B08619C0F}" srcOrd="1" destOrd="0" presId="urn:microsoft.com/office/officeart/2005/8/layout/pList2"/>
    <dgm:cxn modelId="{193DDB8B-B802-9247-85FF-F470DABA3123}" type="presParOf" srcId="{4F8B0A22-C2B2-1F48-9DFB-810FFF5D0529}" destId="{E2970733-892F-294E-BAE6-665AA5BFCE20}" srcOrd="2" destOrd="0" presId="urn:microsoft.com/office/officeart/2005/8/layout/pList2"/>
    <dgm:cxn modelId="{361B7565-F78E-6941-8B70-993EB514AFFD}" type="presParOf" srcId="{727A2A59-510F-0842-A450-43B10D8F8E88}" destId="{B725FA37-91C7-3647-A3FB-9CB11C3056DF}" srcOrd="3" destOrd="0" presId="urn:microsoft.com/office/officeart/2005/8/layout/pList2"/>
    <dgm:cxn modelId="{10E5ABE7-EDBE-AD49-9AF5-50604B4B3EB2}" type="presParOf" srcId="{727A2A59-510F-0842-A450-43B10D8F8E88}" destId="{CC9CC428-BB75-BB43-BFC2-E97D37BAD832}" srcOrd="4" destOrd="0" presId="urn:microsoft.com/office/officeart/2005/8/layout/pList2"/>
    <dgm:cxn modelId="{7A30E5C2-E2D3-2B4A-8A6E-FD3F8AF9760D}" type="presParOf" srcId="{CC9CC428-BB75-BB43-BFC2-E97D37BAD832}" destId="{DB966781-FC16-DA4A-9E93-5A7AEB70F76A}" srcOrd="0" destOrd="0" presId="urn:microsoft.com/office/officeart/2005/8/layout/pList2"/>
    <dgm:cxn modelId="{2F18BA89-B516-7C4E-9037-1902ABD1225B}" type="presParOf" srcId="{CC9CC428-BB75-BB43-BFC2-E97D37BAD832}" destId="{4AA28E85-4119-0441-BC2F-C5FB1D6CD740}" srcOrd="1" destOrd="0" presId="urn:microsoft.com/office/officeart/2005/8/layout/pList2"/>
    <dgm:cxn modelId="{3091BCAE-50B1-EA4C-80FA-93EE17B2BF35}" type="presParOf" srcId="{CC9CC428-BB75-BB43-BFC2-E97D37BAD832}" destId="{70FA0544-10E4-0F4F-86BE-6768A834AE2F}"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761F37-CCC2-AB42-B776-106A10CB2741}" type="doc">
      <dgm:prSet loTypeId="urn:microsoft.com/office/officeart/2005/8/layout/pList2" loCatId="" qsTypeId="urn:microsoft.com/office/officeart/2005/8/quickstyle/simple1" qsCatId="simple" csTypeId="urn:microsoft.com/office/officeart/2005/8/colors/colorful5" csCatId="colorful" phldr="1"/>
      <dgm:spPr/>
    </dgm:pt>
    <dgm:pt modelId="{DB116666-DAE2-084F-B0C4-C930958D0B00}">
      <dgm:prSet phldrT="[Text]" custT="1"/>
      <dgm:spPr/>
      <dgm:t>
        <a:bodyPr/>
        <a:lstStyle/>
        <a:p>
          <a:r>
            <a:rPr lang="en-US" sz="1400" b="1" dirty="0"/>
            <a:t>Currency Fluctuations: </a:t>
          </a:r>
          <a:br>
            <a:rPr lang="en-US" sz="1400" b="1" dirty="0"/>
          </a:br>
          <a:r>
            <a:rPr lang="en-US" sz="1400" b="0" dirty="0"/>
            <a:t>Exchange rate volatility can affect profitability and pricing strategies for UK companies operating in Pakistan.</a:t>
          </a:r>
          <a:endParaRPr lang="en-NG" sz="1400" b="0" dirty="0"/>
        </a:p>
      </dgm:t>
    </dgm:pt>
    <dgm:pt modelId="{FCF84719-EAB0-0E42-8C78-05ABE9426CE8}" type="parTrans" cxnId="{066A24ED-4956-5141-A181-EB9C1371EB73}">
      <dgm:prSet/>
      <dgm:spPr/>
      <dgm:t>
        <a:bodyPr/>
        <a:lstStyle/>
        <a:p>
          <a:endParaRPr lang="en-GB"/>
        </a:p>
      </dgm:t>
    </dgm:pt>
    <dgm:pt modelId="{1D019663-801A-5D44-AF61-1FC90FC307EA}" type="sibTrans" cxnId="{066A24ED-4956-5141-A181-EB9C1371EB73}">
      <dgm:prSet/>
      <dgm:spPr/>
      <dgm:t>
        <a:bodyPr/>
        <a:lstStyle/>
        <a:p>
          <a:endParaRPr lang="en-GB"/>
        </a:p>
      </dgm:t>
    </dgm:pt>
    <dgm:pt modelId="{84E559EC-E261-5144-B74C-310FD209D30B}">
      <dgm:prSet phldrT="[Text]" custT="1"/>
      <dgm:spPr/>
      <dgm:t>
        <a:bodyPr/>
        <a:lstStyle/>
        <a:p>
          <a:pPr>
            <a:buFont typeface="Arial" panose="020B0604020202020204" pitchFamily="34" charset="0"/>
            <a:buChar char="•"/>
          </a:pPr>
          <a:r>
            <a:rPr lang="en-US" sz="1400" b="1" dirty="0"/>
            <a:t>Economic Instability: </a:t>
          </a:r>
          <a:br>
            <a:rPr lang="en-US" sz="1400" b="1" dirty="0"/>
          </a:br>
          <a:r>
            <a:rPr lang="en-US" sz="1400" b="0" dirty="0"/>
            <a:t>Periodic economic instability, including inflation and fiscal challenges, can impact the business environment.</a:t>
          </a:r>
          <a:endParaRPr lang="en-GB" sz="1400" b="0" dirty="0"/>
        </a:p>
      </dgm:t>
    </dgm:pt>
    <dgm:pt modelId="{3D7F4B05-50A3-1A47-8801-950594714554}" type="parTrans" cxnId="{8CE78AD0-E783-8841-99E6-AB4562C99263}">
      <dgm:prSet/>
      <dgm:spPr/>
      <dgm:t>
        <a:bodyPr/>
        <a:lstStyle/>
        <a:p>
          <a:endParaRPr lang="en-GB"/>
        </a:p>
      </dgm:t>
    </dgm:pt>
    <dgm:pt modelId="{D9D5F417-74E6-3B47-A876-FF8A37D3FB52}" type="sibTrans" cxnId="{8CE78AD0-E783-8841-99E6-AB4562C99263}">
      <dgm:prSet/>
      <dgm:spPr/>
      <dgm:t>
        <a:bodyPr/>
        <a:lstStyle/>
        <a:p>
          <a:endParaRPr lang="en-GB"/>
        </a:p>
      </dgm:t>
    </dgm:pt>
    <dgm:pt modelId="{B6E78AD0-66C3-C342-A18B-925F40F3E8A8}">
      <dgm:prSet phldrT="[Text]" custT="1"/>
      <dgm:spPr/>
      <dgm:t>
        <a:bodyPr/>
        <a:lstStyle/>
        <a:p>
          <a:r>
            <a:rPr lang="en-US" sz="1400" b="1" dirty="0"/>
            <a:t>Tariff and Trade Barriers: </a:t>
          </a:r>
        </a:p>
        <a:p>
          <a:r>
            <a:rPr lang="en-US" sz="1400" b="0" dirty="0"/>
            <a:t>Potential tariffs and trade barriers could increase costs and complicate the import-export process for UK firms.</a:t>
          </a:r>
          <a:endParaRPr lang="en-GB" sz="1400" b="0" dirty="0"/>
        </a:p>
      </dgm:t>
    </dgm:pt>
    <dgm:pt modelId="{138C5973-E2B2-E74C-B798-7A0EA5C6F235}" type="parTrans" cxnId="{70613FCE-614C-574E-8F2D-0F5D735CCA9A}">
      <dgm:prSet/>
      <dgm:spPr/>
      <dgm:t>
        <a:bodyPr/>
        <a:lstStyle/>
        <a:p>
          <a:endParaRPr lang="en-GB"/>
        </a:p>
      </dgm:t>
    </dgm:pt>
    <dgm:pt modelId="{615B0E05-58D2-9948-B9C8-2B1E29C1F8DC}" type="sibTrans" cxnId="{70613FCE-614C-574E-8F2D-0F5D735CCA9A}">
      <dgm:prSet/>
      <dgm:spPr/>
      <dgm:t>
        <a:bodyPr/>
        <a:lstStyle/>
        <a:p>
          <a:endParaRPr lang="en-GB"/>
        </a:p>
      </dgm:t>
    </dgm:pt>
    <dgm:pt modelId="{C9AC7511-F36C-7049-81F4-D08C6D0A45FA}" type="pres">
      <dgm:prSet presAssocID="{43761F37-CCC2-AB42-B776-106A10CB2741}" presName="Name0" presStyleCnt="0">
        <dgm:presLayoutVars>
          <dgm:dir/>
          <dgm:resizeHandles val="exact"/>
        </dgm:presLayoutVars>
      </dgm:prSet>
      <dgm:spPr/>
    </dgm:pt>
    <dgm:pt modelId="{F4198C1D-4929-EE49-A396-648CDDBA955C}" type="pres">
      <dgm:prSet presAssocID="{43761F37-CCC2-AB42-B776-106A10CB2741}" presName="bkgdShp" presStyleLbl="alignAccFollowNode1" presStyleIdx="0" presStyleCnt="1" custFlipVert="1" custScaleY="2499" custLinFactNeighborY="23168"/>
      <dgm:spPr/>
    </dgm:pt>
    <dgm:pt modelId="{727A2A59-510F-0842-A450-43B10D8F8E88}" type="pres">
      <dgm:prSet presAssocID="{43761F37-CCC2-AB42-B776-106A10CB2741}" presName="linComp" presStyleCnt="0"/>
      <dgm:spPr/>
    </dgm:pt>
    <dgm:pt modelId="{75B20DA2-DCB9-5541-BC7F-FFD43244E025}" type="pres">
      <dgm:prSet presAssocID="{DB116666-DAE2-084F-B0C4-C930958D0B00}" presName="compNode" presStyleCnt="0"/>
      <dgm:spPr/>
    </dgm:pt>
    <dgm:pt modelId="{BC693210-CF91-174C-8322-5473EB5F77C5}" type="pres">
      <dgm:prSet presAssocID="{DB116666-DAE2-084F-B0C4-C930958D0B00}" presName="node" presStyleLbl="node1" presStyleIdx="0" presStyleCnt="3" custScaleX="210412" custScaleY="128316">
        <dgm:presLayoutVars>
          <dgm:bulletEnabled val="1"/>
        </dgm:presLayoutVars>
      </dgm:prSet>
      <dgm:spPr/>
    </dgm:pt>
    <dgm:pt modelId="{3A9F01C4-CC86-3C40-A1B6-ED5C7509F961}" type="pres">
      <dgm:prSet presAssocID="{DB116666-DAE2-084F-B0C4-C930958D0B00}" presName="invisiNode" presStyleLbl="node1" presStyleIdx="0" presStyleCnt="3"/>
      <dgm:spPr/>
    </dgm:pt>
    <dgm:pt modelId="{BC191BA2-3EE0-0F42-8A8D-078C7E94E7B8}" type="pres">
      <dgm:prSet presAssocID="{DB116666-DAE2-084F-B0C4-C930958D0B00}" presName="imagNode" presStyleLbl="fgImgPlace1" presStyleIdx="0" presStyleCnt="3" custFlipVert="0" custFlipHor="1" custScaleX="4526" custScaleY="3407"/>
      <dgm:spPr/>
    </dgm:pt>
    <dgm:pt modelId="{A6BFCEB6-8FFD-FE43-BBD2-DE2FCD37ED02}" type="pres">
      <dgm:prSet presAssocID="{1D019663-801A-5D44-AF61-1FC90FC307EA}" presName="sibTrans" presStyleLbl="sibTrans2D1" presStyleIdx="0" presStyleCnt="0"/>
      <dgm:spPr/>
    </dgm:pt>
    <dgm:pt modelId="{4F8B0A22-C2B2-1F48-9DFB-810FFF5D0529}" type="pres">
      <dgm:prSet presAssocID="{84E559EC-E261-5144-B74C-310FD209D30B}" presName="compNode" presStyleCnt="0"/>
      <dgm:spPr/>
    </dgm:pt>
    <dgm:pt modelId="{068C5379-A677-CE4F-B596-E26EEAF2C7B8}" type="pres">
      <dgm:prSet presAssocID="{84E559EC-E261-5144-B74C-310FD209D30B}" presName="node" presStyleLbl="node1" presStyleIdx="1" presStyleCnt="3" custScaleX="196699" custScaleY="127576" custLinFactNeighborY="246">
        <dgm:presLayoutVars>
          <dgm:bulletEnabled val="1"/>
        </dgm:presLayoutVars>
      </dgm:prSet>
      <dgm:spPr/>
    </dgm:pt>
    <dgm:pt modelId="{FEAD7AA1-EF24-0646-BF9C-537B08619C0F}" type="pres">
      <dgm:prSet presAssocID="{84E559EC-E261-5144-B74C-310FD209D30B}" presName="invisiNode" presStyleLbl="node1" presStyleIdx="1" presStyleCnt="3"/>
      <dgm:spPr/>
    </dgm:pt>
    <dgm:pt modelId="{E2970733-892F-294E-BAE6-665AA5BFCE20}" type="pres">
      <dgm:prSet presAssocID="{84E559EC-E261-5144-B74C-310FD209D30B}" presName="imagNode" presStyleLbl="fgImgPlace1" presStyleIdx="1" presStyleCnt="3" custFlipVert="1" custFlipHor="1" custScaleX="7858" custScaleY="4142"/>
      <dgm:spPr/>
    </dgm:pt>
    <dgm:pt modelId="{B725FA37-91C7-3647-A3FB-9CB11C3056DF}" type="pres">
      <dgm:prSet presAssocID="{D9D5F417-74E6-3B47-A876-FF8A37D3FB52}" presName="sibTrans" presStyleLbl="sibTrans2D1" presStyleIdx="0" presStyleCnt="0"/>
      <dgm:spPr/>
    </dgm:pt>
    <dgm:pt modelId="{CC9CC428-BB75-BB43-BFC2-E97D37BAD832}" type="pres">
      <dgm:prSet presAssocID="{B6E78AD0-66C3-C342-A18B-925F40F3E8A8}" presName="compNode" presStyleCnt="0"/>
      <dgm:spPr/>
    </dgm:pt>
    <dgm:pt modelId="{DB966781-FC16-DA4A-9E93-5A7AEB70F76A}" type="pres">
      <dgm:prSet presAssocID="{B6E78AD0-66C3-C342-A18B-925F40F3E8A8}" presName="node" presStyleLbl="node1" presStyleIdx="2" presStyleCnt="3" custScaleX="217288" custScaleY="127344">
        <dgm:presLayoutVars>
          <dgm:bulletEnabled val="1"/>
        </dgm:presLayoutVars>
      </dgm:prSet>
      <dgm:spPr/>
    </dgm:pt>
    <dgm:pt modelId="{4AA28E85-4119-0441-BC2F-C5FB1D6CD740}" type="pres">
      <dgm:prSet presAssocID="{B6E78AD0-66C3-C342-A18B-925F40F3E8A8}" presName="invisiNode" presStyleLbl="node1" presStyleIdx="2" presStyleCnt="3"/>
      <dgm:spPr/>
    </dgm:pt>
    <dgm:pt modelId="{70FA0544-10E4-0F4F-86BE-6768A834AE2F}" type="pres">
      <dgm:prSet presAssocID="{B6E78AD0-66C3-C342-A18B-925F40F3E8A8}" presName="imagNode" presStyleLbl="fgImgPlace1" presStyleIdx="2" presStyleCnt="3" custFlipVert="1" custScaleX="17734" custScaleY="3407"/>
      <dgm:spPr/>
    </dgm:pt>
  </dgm:ptLst>
  <dgm:cxnLst>
    <dgm:cxn modelId="{20848B10-6AF6-6C45-AAEB-1710383DAAAD}" type="presOf" srcId="{DB116666-DAE2-084F-B0C4-C930958D0B00}" destId="{BC693210-CF91-174C-8322-5473EB5F77C5}" srcOrd="0" destOrd="0" presId="urn:microsoft.com/office/officeart/2005/8/layout/pList2"/>
    <dgm:cxn modelId="{78D5476C-66C4-9E48-8BCF-88146F768F3F}" type="presOf" srcId="{84E559EC-E261-5144-B74C-310FD209D30B}" destId="{068C5379-A677-CE4F-B596-E26EEAF2C7B8}" srcOrd="0" destOrd="0" presId="urn:microsoft.com/office/officeart/2005/8/layout/pList2"/>
    <dgm:cxn modelId="{BFE46DC5-FC03-C24A-86DF-FC3447A97651}" type="presOf" srcId="{D9D5F417-74E6-3B47-A876-FF8A37D3FB52}" destId="{B725FA37-91C7-3647-A3FB-9CB11C3056DF}" srcOrd="0" destOrd="0" presId="urn:microsoft.com/office/officeart/2005/8/layout/pList2"/>
    <dgm:cxn modelId="{70613FCE-614C-574E-8F2D-0F5D735CCA9A}" srcId="{43761F37-CCC2-AB42-B776-106A10CB2741}" destId="{B6E78AD0-66C3-C342-A18B-925F40F3E8A8}" srcOrd="2" destOrd="0" parTransId="{138C5973-E2B2-E74C-B798-7A0EA5C6F235}" sibTransId="{615B0E05-58D2-9948-B9C8-2B1E29C1F8DC}"/>
    <dgm:cxn modelId="{8CE78AD0-E783-8841-99E6-AB4562C99263}" srcId="{43761F37-CCC2-AB42-B776-106A10CB2741}" destId="{84E559EC-E261-5144-B74C-310FD209D30B}" srcOrd="1" destOrd="0" parTransId="{3D7F4B05-50A3-1A47-8801-950594714554}" sibTransId="{D9D5F417-74E6-3B47-A876-FF8A37D3FB52}"/>
    <dgm:cxn modelId="{83763ED3-D020-C240-8E10-8BF9005B4475}" type="presOf" srcId="{B6E78AD0-66C3-C342-A18B-925F40F3E8A8}" destId="{DB966781-FC16-DA4A-9E93-5A7AEB70F76A}" srcOrd="0" destOrd="0" presId="urn:microsoft.com/office/officeart/2005/8/layout/pList2"/>
    <dgm:cxn modelId="{EF5975DB-412A-074D-80CA-6519FD8581F7}" type="presOf" srcId="{43761F37-CCC2-AB42-B776-106A10CB2741}" destId="{C9AC7511-F36C-7049-81F4-D08C6D0A45FA}" srcOrd="0" destOrd="0" presId="urn:microsoft.com/office/officeart/2005/8/layout/pList2"/>
    <dgm:cxn modelId="{066A24ED-4956-5141-A181-EB9C1371EB73}" srcId="{43761F37-CCC2-AB42-B776-106A10CB2741}" destId="{DB116666-DAE2-084F-B0C4-C930958D0B00}" srcOrd="0" destOrd="0" parTransId="{FCF84719-EAB0-0E42-8C78-05ABE9426CE8}" sibTransId="{1D019663-801A-5D44-AF61-1FC90FC307EA}"/>
    <dgm:cxn modelId="{48811BFA-C324-C44A-84A9-C270E22B82A0}" type="presOf" srcId="{1D019663-801A-5D44-AF61-1FC90FC307EA}" destId="{A6BFCEB6-8FFD-FE43-BBD2-DE2FCD37ED02}" srcOrd="0" destOrd="0" presId="urn:microsoft.com/office/officeart/2005/8/layout/pList2"/>
    <dgm:cxn modelId="{2EBF3098-8C74-1548-8BF7-F45D482A3F3E}" type="presParOf" srcId="{C9AC7511-F36C-7049-81F4-D08C6D0A45FA}" destId="{F4198C1D-4929-EE49-A396-648CDDBA955C}" srcOrd="0" destOrd="0" presId="urn:microsoft.com/office/officeart/2005/8/layout/pList2"/>
    <dgm:cxn modelId="{7AC107A5-7FB2-D849-99EE-CE865D37BB38}" type="presParOf" srcId="{C9AC7511-F36C-7049-81F4-D08C6D0A45FA}" destId="{727A2A59-510F-0842-A450-43B10D8F8E88}" srcOrd="1" destOrd="0" presId="urn:microsoft.com/office/officeart/2005/8/layout/pList2"/>
    <dgm:cxn modelId="{D7231972-ACA3-8B4F-AD65-53BB174E226C}" type="presParOf" srcId="{727A2A59-510F-0842-A450-43B10D8F8E88}" destId="{75B20DA2-DCB9-5541-BC7F-FFD43244E025}" srcOrd="0" destOrd="0" presId="urn:microsoft.com/office/officeart/2005/8/layout/pList2"/>
    <dgm:cxn modelId="{D91A00B9-10EF-C046-B43F-402CABA54975}" type="presParOf" srcId="{75B20DA2-DCB9-5541-BC7F-FFD43244E025}" destId="{BC693210-CF91-174C-8322-5473EB5F77C5}" srcOrd="0" destOrd="0" presId="urn:microsoft.com/office/officeart/2005/8/layout/pList2"/>
    <dgm:cxn modelId="{D9BB334A-DE0D-754D-A0F9-42DA068A0667}" type="presParOf" srcId="{75B20DA2-DCB9-5541-BC7F-FFD43244E025}" destId="{3A9F01C4-CC86-3C40-A1B6-ED5C7509F961}" srcOrd="1" destOrd="0" presId="urn:microsoft.com/office/officeart/2005/8/layout/pList2"/>
    <dgm:cxn modelId="{D93B2681-C7A7-9B41-B452-6768990A292C}" type="presParOf" srcId="{75B20DA2-DCB9-5541-BC7F-FFD43244E025}" destId="{BC191BA2-3EE0-0F42-8A8D-078C7E94E7B8}" srcOrd="2" destOrd="0" presId="urn:microsoft.com/office/officeart/2005/8/layout/pList2"/>
    <dgm:cxn modelId="{55524905-D499-394C-A112-695FF022C563}" type="presParOf" srcId="{727A2A59-510F-0842-A450-43B10D8F8E88}" destId="{A6BFCEB6-8FFD-FE43-BBD2-DE2FCD37ED02}" srcOrd="1" destOrd="0" presId="urn:microsoft.com/office/officeart/2005/8/layout/pList2"/>
    <dgm:cxn modelId="{4AE70C25-8BC4-F742-846A-6F4A4C996CF2}" type="presParOf" srcId="{727A2A59-510F-0842-A450-43B10D8F8E88}" destId="{4F8B0A22-C2B2-1F48-9DFB-810FFF5D0529}" srcOrd="2" destOrd="0" presId="urn:microsoft.com/office/officeart/2005/8/layout/pList2"/>
    <dgm:cxn modelId="{B21DBDA8-DE0C-C048-83DB-B6FEF679995E}" type="presParOf" srcId="{4F8B0A22-C2B2-1F48-9DFB-810FFF5D0529}" destId="{068C5379-A677-CE4F-B596-E26EEAF2C7B8}" srcOrd="0" destOrd="0" presId="urn:microsoft.com/office/officeart/2005/8/layout/pList2"/>
    <dgm:cxn modelId="{C9356288-B12A-FB4F-926F-2F13FCFFBA20}" type="presParOf" srcId="{4F8B0A22-C2B2-1F48-9DFB-810FFF5D0529}" destId="{FEAD7AA1-EF24-0646-BF9C-537B08619C0F}" srcOrd="1" destOrd="0" presId="urn:microsoft.com/office/officeart/2005/8/layout/pList2"/>
    <dgm:cxn modelId="{193DDB8B-B802-9247-85FF-F470DABA3123}" type="presParOf" srcId="{4F8B0A22-C2B2-1F48-9DFB-810FFF5D0529}" destId="{E2970733-892F-294E-BAE6-665AA5BFCE20}" srcOrd="2" destOrd="0" presId="urn:microsoft.com/office/officeart/2005/8/layout/pList2"/>
    <dgm:cxn modelId="{361B7565-F78E-6941-8B70-993EB514AFFD}" type="presParOf" srcId="{727A2A59-510F-0842-A450-43B10D8F8E88}" destId="{B725FA37-91C7-3647-A3FB-9CB11C3056DF}" srcOrd="3" destOrd="0" presId="urn:microsoft.com/office/officeart/2005/8/layout/pList2"/>
    <dgm:cxn modelId="{10E5ABE7-EDBE-AD49-9AF5-50604B4B3EB2}" type="presParOf" srcId="{727A2A59-510F-0842-A450-43B10D8F8E88}" destId="{CC9CC428-BB75-BB43-BFC2-E97D37BAD832}" srcOrd="4" destOrd="0" presId="urn:microsoft.com/office/officeart/2005/8/layout/pList2"/>
    <dgm:cxn modelId="{7A30E5C2-E2D3-2B4A-8A6E-FD3F8AF9760D}" type="presParOf" srcId="{CC9CC428-BB75-BB43-BFC2-E97D37BAD832}" destId="{DB966781-FC16-DA4A-9E93-5A7AEB70F76A}" srcOrd="0" destOrd="0" presId="urn:microsoft.com/office/officeart/2005/8/layout/pList2"/>
    <dgm:cxn modelId="{2F18BA89-B516-7C4E-9037-1902ABD1225B}" type="presParOf" srcId="{CC9CC428-BB75-BB43-BFC2-E97D37BAD832}" destId="{4AA28E85-4119-0441-BC2F-C5FB1D6CD740}" srcOrd="1" destOrd="0" presId="urn:microsoft.com/office/officeart/2005/8/layout/pList2"/>
    <dgm:cxn modelId="{3091BCAE-50B1-EA4C-80FA-93EE17B2BF35}" type="presParOf" srcId="{CC9CC428-BB75-BB43-BFC2-E97D37BAD832}" destId="{70FA0544-10E4-0F4F-86BE-6768A834AE2F}" srcOrd="2" destOrd="0" presId="urn:microsoft.com/office/officeart/2005/8/layout/p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F4C6E63-79F3-4F54-B220-D83954D3054E}" type="doc">
      <dgm:prSet loTypeId="urn:microsoft.com/office/officeart/2005/8/layout/rings+Icon" loCatId="officeonline" qsTypeId="urn:microsoft.com/office/officeart/2005/8/quickstyle/simple1" qsCatId="simple" csTypeId="urn:microsoft.com/office/officeart/2005/8/colors/colorful5" csCatId="colorful" phldr="1"/>
      <dgm:spPr/>
    </dgm:pt>
    <dgm:pt modelId="{4268A3B7-BF3E-4F8C-A127-93C252496E5E}">
      <dgm:prSet phldrT="[Text]"/>
      <dgm:spPr/>
      <dgm:t>
        <a:bodyPr/>
        <a:lstStyle/>
        <a:p>
          <a:r>
            <a:rPr lang="en-US" dirty="0">
              <a:solidFill>
                <a:schemeClr val="bg1"/>
              </a:solidFill>
            </a:rPr>
            <a:t>Conduct Market Research for local preferences and trends</a:t>
          </a:r>
          <a:endParaRPr lang="en-PK" dirty="0">
            <a:solidFill>
              <a:schemeClr val="bg1"/>
            </a:solidFill>
          </a:endParaRPr>
        </a:p>
      </dgm:t>
    </dgm:pt>
    <dgm:pt modelId="{8EC5A6F5-CD68-4C57-AB7D-BB52F0D714F6}" type="parTrans" cxnId="{93928B86-6C6B-4C89-8804-C4799F581FC2}">
      <dgm:prSet/>
      <dgm:spPr/>
      <dgm:t>
        <a:bodyPr/>
        <a:lstStyle/>
        <a:p>
          <a:endParaRPr lang="en-PK"/>
        </a:p>
      </dgm:t>
    </dgm:pt>
    <dgm:pt modelId="{5D00E96F-EADA-4347-B217-2941799E4707}" type="sibTrans" cxnId="{93928B86-6C6B-4C89-8804-C4799F581FC2}">
      <dgm:prSet/>
      <dgm:spPr/>
      <dgm:t>
        <a:bodyPr/>
        <a:lstStyle/>
        <a:p>
          <a:endParaRPr lang="en-PK"/>
        </a:p>
      </dgm:t>
    </dgm:pt>
    <dgm:pt modelId="{B83EF41E-BBF7-42AC-BD9D-5091BF79E4D8}">
      <dgm:prSet phldrT="[Text]"/>
      <dgm:spPr/>
      <dgm:t>
        <a:bodyPr/>
        <a:lstStyle/>
        <a:p>
          <a:pPr>
            <a:buFontTx/>
            <a:buChar char="•"/>
          </a:pPr>
          <a:r>
            <a:rPr lang="en-PK" altLang="en-PK" dirty="0">
              <a:solidFill>
                <a:schemeClr val="bg1"/>
              </a:solidFill>
              <a:latin typeface="Arial" panose="020B0604020202020204" pitchFamily="34" charset="0"/>
            </a:rPr>
            <a:t>Ensure compliance and IP protection.</a:t>
          </a:r>
          <a:endParaRPr lang="en-PK" dirty="0"/>
        </a:p>
      </dgm:t>
    </dgm:pt>
    <dgm:pt modelId="{F90813AF-1FB2-4C2A-AC3F-1C8344695647}" type="parTrans" cxnId="{4EB6D7A2-4351-4AE5-B8A3-1654D70EDE64}">
      <dgm:prSet/>
      <dgm:spPr/>
      <dgm:t>
        <a:bodyPr/>
        <a:lstStyle/>
        <a:p>
          <a:endParaRPr lang="en-PK"/>
        </a:p>
      </dgm:t>
    </dgm:pt>
    <dgm:pt modelId="{86DC647B-8E52-4AA0-A53E-826B3CC0FCD6}" type="sibTrans" cxnId="{4EB6D7A2-4351-4AE5-B8A3-1654D70EDE64}">
      <dgm:prSet/>
      <dgm:spPr/>
      <dgm:t>
        <a:bodyPr/>
        <a:lstStyle/>
        <a:p>
          <a:endParaRPr lang="en-PK"/>
        </a:p>
      </dgm:t>
    </dgm:pt>
    <dgm:pt modelId="{43C2E56E-7CE8-4CC4-ACAC-7E7A6D3AF954}">
      <dgm:prSet phldrT="[Text]"/>
      <dgm:spPr/>
      <dgm:t>
        <a:bodyPr/>
        <a:lstStyle/>
        <a:p>
          <a:pPr>
            <a:buFontTx/>
            <a:buChar char="•"/>
          </a:pPr>
          <a:r>
            <a:rPr lang="en-PK" altLang="en-PK" dirty="0">
              <a:solidFill>
                <a:schemeClr val="bg1"/>
              </a:solidFill>
              <a:latin typeface="Arial" panose="020B0604020202020204" pitchFamily="34" charset="0"/>
            </a:rPr>
            <a:t>Develop competitive pricing and product strategies.</a:t>
          </a:r>
          <a:endParaRPr lang="en-PK" dirty="0"/>
        </a:p>
      </dgm:t>
    </dgm:pt>
    <dgm:pt modelId="{858FBD6D-ABAE-49B9-B55F-5E4D650058DB}" type="parTrans" cxnId="{0F8A2F52-9A76-4CD6-95D2-3BE8133BC642}">
      <dgm:prSet/>
      <dgm:spPr/>
      <dgm:t>
        <a:bodyPr/>
        <a:lstStyle/>
        <a:p>
          <a:endParaRPr lang="en-PK"/>
        </a:p>
      </dgm:t>
    </dgm:pt>
    <dgm:pt modelId="{AA92FED8-8B83-40C9-8415-7C454C4428EC}" type="sibTrans" cxnId="{0F8A2F52-9A76-4CD6-95D2-3BE8133BC642}">
      <dgm:prSet/>
      <dgm:spPr/>
      <dgm:t>
        <a:bodyPr/>
        <a:lstStyle/>
        <a:p>
          <a:endParaRPr lang="en-PK"/>
        </a:p>
      </dgm:t>
    </dgm:pt>
    <dgm:pt modelId="{C9908A88-74DA-4331-A1D0-624EDC3D756C}">
      <dgm:prSet phldrT="[Text]"/>
      <dgm:spPr/>
      <dgm:t>
        <a:bodyPr/>
        <a:lstStyle/>
        <a:p>
          <a:pPr>
            <a:buFontTx/>
            <a:buChar char="•"/>
          </a:pPr>
          <a:r>
            <a:rPr lang="en-PK" altLang="en-PK" dirty="0">
              <a:solidFill>
                <a:schemeClr val="bg1"/>
              </a:solidFill>
              <a:latin typeface="Arial" panose="020B0604020202020204" pitchFamily="34" charset="0"/>
            </a:rPr>
            <a:t>Focus on innovation and quality.</a:t>
          </a:r>
          <a:endParaRPr lang="en-PK" dirty="0"/>
        </a:p>
      </dgm:t>
    </dgm:pt>
    <dgm:pt modelId="{64B5EC8C-5B59-451B-A74D-D8EDF53225CC}" type="parTrans" cxnId="{A836D3C2-83AD-4B16-887D-F8C1A9B385E4}">
      <dgm:prSet/>
      <dgm:spPr/>
      <dgm:t>
        <a:bodyPr/>
        <a:lstStyle/>
        <a:p>
          <a:endParaRPr lang="en-PK"/>
        </a:p>
      </dgm:t>
    </dgm:pt>
    <dgm:pt modelId="{D4903491-5F38-4512-9A02-600D082D3788}" type="sibTrans" cxnId="{A836D3C2-83AD-4B16-887D-F8C1A9B385E4}">
      <dgm:prSet/>
      <dgm:spPr/>
      <dgm:t>
        <a:bodyPr/>
        <a:lstStyle/>
        <a:p>
          <a:endParaRPr lang="en-PK"/>
        </a:p>
      </dgm:t>
    </dgm:pt>
    <dgm:pt modelId="{21A9B146-1996-4BE9-A8A8-4AD44A8DBA81}">
      <dgm:prSet phldrT="[Text]"/>
      <dgm:spPr/>
      <dgm:t>
        <a:bodyPr/>
        <a:lstStyle/>
        <a:p>
          <a:pPr>
            <a:buFontTx/>
            <a:buChar char="•"/>
          </a:pPr>
          <a:r>
            <a:rPr lang="en-PK" altLang="en-PK" dirty="0">
              <a:solidFill>
                <a:schemeClr val="bg1"/>
              </a:solidFill>
              <a:latin typeface="Arial" panose="020B0604020202020204" pitchFamily="34" charset="0"/>
            </a:rPr>
            <a:t>Implement risk management practices.</a:t>
          </a:r>
          <a:endParaRPr lang="en-PK" dirty="0"/>
        </a:p>
      </dgm:t>
    </dgm:pt>
    <dgm:pt modelId="{AE80AEF9-3B0F-4842-BCA6-D4DD11C2CF58}" type="parTrans" cxnId="{BEEC3AD0-7F85-478E-8BDE-07B34F37426E}">
      <dgm:prSet/>
      <dgm:spPr/>
      <dgm:t>
        <a:bodyPr/>
        <a:lstStyle/>
        <a:p>
          <a:endParaRPr lang="en-PK"/>
        </a:p>
      </dgm:t>
    </dgm:pt>
    <dgm:pt modelId="{EC0ECE3B-8FFE-40DF-8EFC-E06A43FC49D2}" type="sibTrans" cxnId="{BEEC3AD0-7F85-478E-8BDE-07B34F37426E}">
      <dgm:prSet/>
      <dgm:spPr/>
      <dgm:t>
        <a:bodyPr/>
        <a:lstStyle/>
        <a:p>
          <a:endParaRPr lang="en-PK"/>
        </a:p>
      </dgm:t>
    </dgm:pt>
    <dgm:pt modelId="{FAF768DB-6FA2-4353-BE98-1D017ED3D17F}">
      <dgm:prSet phldrT="[Text]"/>
      <dgm:spPr/>
      <dgm:t>
        <a:bodyPr/>
        <a:lstStyle/>
        <a:p>
          <a:endParaRPr lang="en-PK" dirty="0"/>
        </a:p>
      </dgm:t>
    </dgm:pt>
    <dgm:pt modelId="{F1F37434-9D68-42CD-8D73-1389203C5394}" type="parTrans" cxnId="{C3159173-DC55-4A56-9D8D-30C27F2161DB}">
      <dgm:prSet/>
      <dgm:spPr/>
      <dgm:t>
        <a:bodyPr/>
        <a:lstStyle/>
        <a:p>
          <a:endParaRPr lang="en-PK"/>
        </a:p>
      </dgm:t>
    </dgm:pt>
    <dgm:pt modelId="{BC0875B0-A575-402E-BF38-964B8D97BD15}" type="sibTrans" cxnId="{C3159173-DC55-4A56-9D8D-30C27F2161DB}">
      <dgm:prSet/>
      <dgm:spPr/>
      <dgm:t>
        <a:bodyPr/>
        <a:lstStyle/>
        <a:p>
          <a:endParaRPr lang="en-PK"/>
        </a:p>
      </dgm:t>
    </dgm:pt>
    <dgm:pt modelId="{BBA85D9F-AE76-4CE5-9955-0E70873CDCB6}">
      <dgm:prSet phldrT="[Text]"/>
      <dgm:spPr/>
      <dgm:t>
        <a:bodyPr/>
        <a:lstStyle/>
        <a:p>
          <a:endParaRPr lang="en-PK" dirty="0"/>
        </a:p>
      </dgm:t>
    </dgm:pt>
    <dgm:pt modelId="{2E9B432F-F88E-420D-802D-187908E452F1}" type="parTrans" cxnId="{011C9E57-02EE-44B3-B7E1-406C8C679F9E}">
      <dgm:prSet/>
      <dgm:spPr/>
      <dgm:t>
        <a:bodyPr/>
        <a:lstStyle/>
        <a:p>
          <a:endParaRPr lang="en-PK"/>
        </a:p>
      </dgm:t>
    </dgm:pt>
    <dgm:pt modelId="{086246D2-7E16-4960-BCEE-6F81D1079159}" type="sibTrans" cxnId="{011C9E57-02EE-44B3-B7E1-406C8C679F9E}">
      <dgm:prSet/>
      <dgm:spPr/>
      <dgm:t>
        <a:bodyPr/>
        <a:lstStyle/>
        <a:p>
          <a:endParaRPr lang="en-PK"/>
        </a:p>
      </dgm:t>
    </dgm:pt>
    <dgm:pt modelId="{D1775C6B-EFBE-4E89-81AF-FD3EC2F17473}">
      <dgm:prSet/>
      <dgm:spPr/>
      <dgm:t>
        <a:bodyPr/>
        <a:lstStyle/>
        <a:p>
          <a:endParaRPr lang="en-US"/>
        </a:p>
      </dgm:t>
    </dgm:pt>
    <dgm:pt modelId="{C1ADC1B8-C543-4602-AC42-1EE5D34D555B}" type="parTrans" cxnId="{503B42CF-2C13-4B81-AC54-1B51DA9E9E91}">
      <dgm:prSet/>
      <dgm:spPr/>
      <dgm:t>
        <a:bodyPr/>
        <a:lstStyle/>
        <a:p>
          <a:endParaRPr lang="en-PK"/>
        </a:p>
      </dgm:t>
    </dgm:pt>
    <dgm:pt modelId="{E0B90EFD-95D3-4CFE-A192-FEEDAD65FC6E}" type="sibTrans" cxnId="{503B42CF-2C13-4B81-AC54-1B51DA9E9E91}">
      <dgm:prSet/>
      <dgm:spPr/>
      <dgm:t>
        <a:bodyPr/>
        <a:lstStyle/>
        <a:p>
          <a:endParaRPr lang="en-PK"/>
        </a:p>
      </dgm:t>
    </dgm:pt>
    <dgm:pt modelId="{E9965675-CBAC-4AE9-9FE9-97B693A30CA7}">
      <dgm:prSet/>
      <dgm:spPr/>
      <dgm:t>
        <a:bodyPr/>
        <a:lstStyle/>
        <a:p>
          <a:endParaRPr lang="en-US"/>
        </a:p>
      </dgm:t>
    </dgm:pt>
    <dgm:pt modelId="{F6D5B19E-4724-4385-9079-B00C15714B48}" type="parTrans" cxnId="{68B6FA29-2B72-4B51-A10C-6C3AAE94E1E7}">
      <dgm:prSet/>
      <dgm:spPr/>
      <dgm:t>
        <a:bodyPr/>
        <a:lstStyle/>
        <a:p>
          <a:endParaRPr lang="en-PK"/>
        </a:p>
      </dgm:t>
    </dgm:pt>
    <dgm:pt modelId="{32901126-085F-456C-925A-BC5A4359C193}" type="sibTrans" cxnId="{68B6FA29-2B72-4B51-A10C-6C3AAE94E1E7}">
      <dgm:prSet/>
      <dgm:spPr/>
      <dgm:t>
        <a:bodyPr/>
        <a:lstStyle/>
        <a:p>
          <a:endParaRPr lang="en-PK"/>
        </a:p>
      </dgm:t>
    </dgm:pt>
    <dgm:pt modelId="{6093976C-1FD0-4E1B-83CF-B6D0F566057E}">
      <dgm:prSet/>
      <dgm:spPr/>
      <dgm:t>
        <a:bodyPr/>
        <a:lstStyle/>
        <a:p>
          <a:endParaRPr lang="en-US"/>
        </a:p>
      </dgm:t>
    </dgm:pt>
    <dgm:pt modelId="{4B73B322-BE3B-4E58-BDFB-B47B2FA3BDCE}" type="parTrans" cxnId="{7D1809FE-348D-43B8-B3BC-AA1397F192E8}">
      <dgm:prSet/>
      <dgm:spPr/>
      <dgm:t>
        <a:bodyPr/>
        <a:lstStyle/>
        <a:p>
          <a:endParaRPr lang="en-PK"/>
        </a:p>
      </dgm:t>
    </dgm:pt>
    <dgm:pt modelId="{9A9D8FA9-1894-4F19-A475-BECB31C10CC0}" type="sibTrans" cxnId="{7D1809FE-348D-43B8-B3BC-AA1397F192E8}">
      <dgm:prSet/>
      <dgm:spPr/>
      <dgm:t>
        <a:bodyPr/>
        <a:lstStyle/>
        <a:p>
          <a:endParaRPr lang="en-PK"/>
        </a:p>
      </dgm:t>
    </dgm:pt>
    <dgm:pt modelId="{A0642526-FD01-419D-9C1A-637588D289EA}">
      <dgm:prSet/>
      <dgm:spPr/>
      <dgm:t>
        <a:bodyPr/>
        <a:lstStyle/>
        <a:p>
          <a:r>
            <a:rPr lang="en-PK" altLang="en-PK">
              <a:solidFill>
                <a:schemeClr val="bg1"/>
              </a:solidFill>
              <a:latin typeface="Arial" panose="020B0604020202020204" pitchFamily="34" charset="0"/>
            </a:rPr>
            <a:t>Utilize government incentives and trade agreements.</a:t>
          </a:r>
          <a:endParaRPr lang="en-PK" altLang="en-PK" dirty="0">
            <a:solidFill>
              <a:schemeClr val="bg1"/>
            </a:solidFill>
            <a:latin typeface="Arial" panose="020B0604020202020204" pitchFamily="34" charset="0"/>
          </a:endParaRPr>
        </a:p>
      </dgm:t>
    </dgm:pt>
    <dgm:pt modelId="{478677D1-FFCB-415E-8CCC-1EE84CE8A463}" type="parTrans" cxnId="{EED5787F-15A8-46D1-B8CD-F471235C1D63}">
      <dgm:prSet/>
      <dgm:spPr/>
      <dgm:t>
        <a:bodyPr/>
        <a:lstStyle/>
        <a:p>
          <a:endParaRPr lang="en-PK"/>
        </a:p>
      </dgm:t>
    </dgm:pt>
    <dgm:pt modelId="{F14E47C0-A880-4E71-88C4-12E93D1B1BC3}" type="sibTrans" cxnId="{EED5787F-15A8-46D1-B8CD-F471235C1D63}">
      <dgm:prSet/>
      <dgm:spPr/>
      <dgm:t>
        <a:bodyPr/>
        <a:lstStyle/>
        <a:p>
          <a:endParaRPr lang="en-PK"/>
        </a:p>
      </dgm:t>
    </dgm:pt>
    <dgm:pt modelId="{99882527-7E9C-4D89-9967-1AC7C339B749}">
      <dgm:prSet/>
      <dgm:spPr/>
      <dgm:t>
        <a:bodyPr/>
        <a:lstStyle/>
        <a:p>
          <a:r>
            <a:rPr lang="en-PK" altLang="en-PK">
              <a:solidFill>
                <a:schemeClr val="bg1"/>
              </a:solidFill>
              <a:latin typeface="Arial" panose="020B0604020202020204" pitchFamily="34" charset="0"/>
            </a:rPr>
            <a:t>Monitor and adapt to market changes. </a:t>
          </a:r>
          <a:endParaRPr lang="en-PK" altLang="en-PK" dirty="0">
            <a:solidFill>
              <a:schemeClr val="bg1"/>
            </a:solidFill>
            <a:latin typeface="Arial" panose="020B0604020202020204" pitchFamily="34" charset="0"/>
          </a:endParaRPr>
        </a:p>
      </dgm:t>
    </dgm:pt>
    <dgm:pt modelId="{7F8F407F-96C7-4C8C-9DF9-5765F09B8561}" type="parTrans" cxnId="{A5FD2E53-7843-47C2-BAAC-DA8AB7B7BBDE}">
      <dgm:prSet/>
      <dgm:spPr/>
      <dgm:t>
        <a:bodyPr/>
        <a:lstStyle/>
        <a:p>
          <a:endParaRPr lang="en-PK"/>
        </a:p>
      </dgm:t>
    </dgm:pt>
    <dgm:pt modelId="{C54854B8-61EC-4592-912E-1A7601EF3B6F}" type="sibTrans" cxnId="{A5FD2E53-7843-47C2-BAAC-DA8AB7B7BBDE}">
      <dgm:prSet/>
      <dgm:spPr/>
      <dgm:t>
        <a:bodyPr/>
        <a:lstStyle/>
        <a:p>
          <a:endParaRPr lang="en-PK"/>
        </a:p>
      </dgm:t>
    </dgm:pt>
    <dgm:pt modelId="{FC660B0C-03C2-4487-BC8B-7FD91DCA7C66}" type="pres">
      <dgm:prSet presAssocID="{7F4C6E63-79F3-4F54-B220-D83954D3054E}" presName="Name0" presStyleCnt="0">
        <dgm:presLayoutVars>
          <dgm:chMax val="7"/>
          <dgm:dir/>
          <dgm:resizeHandles val="exact"/>
        </dgm:presLayoutVars>
      </dgm:prSet>
      <dgm:spPr/>
    </dgm:pt>
    <dgm:pt modelId="{40C3908B-CAC1-4853-86E8-D27752613347}" type="pres">
      <dgm:prSet presAssocID="{7F4C6E63-79F3-4F54-B220-D83954D3054E}" presName="ellipse1" presStyleLbl="vennNode1" presStyleIdx="0" presStyleCnt="7">
        <dgm:presLayoutVars>
          <dgm:bulletEnabled val="1"/>
        </dgm:presLayoutVars>
      </dgm:prSet>
      <dgm:spPr/>
    </dgm:pt>
    <dgm:pt modelId="{ACD7B3DD-62FF-4671-A847-FB22E50D0AF4}" type="pres">
      <dgm:prSet presAssocID="{7F4C6E63-79F3-4F54-B220-D83954D3054E}" presName="ellipse2" presStyleLbl="vennNode1" presStyleIdx="1" presStyleCnt="7">
        <dgm:presLayoutVars>
          <dgm:bulletEnabled val="1"/>
        </dgm:presLayoutVars>
      </dgm:prSet>
      <dgm:spPr/>
    </dgm:pt>
    <dgm:pt modelId="{08A7F5CB-0592-441A-9F7C-81AD1937DD19}" type="pres">
      <dgm:prSet presAssocID="{7F4C6E63-79F3-4F54-B220-D83954D3054E}" presName="ellipse3" presStyleLbl="vennNode1" presStyleIdx="2" presStyleCnt="7">
        <dgm:presLayoutVars>
          <dgm:bulletEnabled val="1"/>
        </dgm:presLayoutVars>
      </dgm:prSet>
      <dgm:spPr/>
    </dgm:pt>
    <dgm:pt modelId="{360947A7-E042-4835-B1C7-710F5957100A}" type="pres">
      <dgm:prSet presAssocID="{7F4C6E63-79F3-4F54-B220-D83954D3054E}" presName="ellipse4" presStyleLbl="vennNode1" presStyleIdx="3" presStyleCnt="7">
        <dgm:presLayoutVars>
          <dgm:bulletEnabled val="1"/>
        </dgm:presLayoutVars>
      </dgm:prSet>
      <dgm:spPr/>
    </dgm:pt>
    <dgm:pt modelId="{6586766C-E913-43B8-A38A-6245D0AF4A7C}" type="pres">
      <dgm:prSet presAssocID="{7F4C6E63-79F3-4F54-B220-D83954D3054E}" presName="ellipse5" presStyleLbl="vennNode1" presStyleIdx="4" presStyleCnt="7">
        <dgm:presLayoutVars>
          <dgm:bulletEnabled val="1"/>
        </dgm:presLayoutVars>
      </dgm:prSet>
      <dgm:spPr/>
    </dgm:pt>
    <dgm:pt modelId="{207097DA-4C65-4724-B9DF-15B8802FAAB0}" type="pres">
      <dgm:prSet presAssocID="{7F4C6E63-79F3-4F54-B220-D83954D3054E}" presName="ellipse6" presStyleLbl="vennNode1" presStyleIdx="5" presStyleCnt="7">
        <dgm:presLayoutVars>
          <dgm:bulletEnabled val="1"/>
        </dgm:presLayoutVars>
      </dgm:prSet>
      <dgm:spPr/>
    </dgm:pt>
    <dgm:pt modelId="{8433B70F-7445-4088-BBF5-BA4704233392}" type="pres">
      <dgm:prSet presAssocID="{7F4C6E63-79F3-4F54-B220-D83954D3054E}" presName="ellipse7" presStyleLbl="vennNode1" presStyleIdx="6" presStyleCnt="7">
        <dgm:presLayoutVars>
          <dgm:bulletEnabled val="1"/>
        </dgm:presLayoutVars>
      </dgm:prSet>
      <dgm:spPr/>
    </dgm:pt>
  </dgm:ptLst>
  <dgm:cxnLst>
    <dgm:cxn modelId="{51546D1C-8ABE-4DA7-A4C1-DB4C3F8526E5}" type="presOf" srcId="{99882527-7E9C-4D89-9967-1AC7C339B749}" destId="{8433B70F-7445-4088-BBF5-BA4704233392}" srcOrd="0" destOrd="0" presId="urn:microsoft.com/office/officeart/2005/8/layout/rings+Icon"/>
    <dgm:cxn modelId="{68B6FA29-2B72-4B51-A10C-6C3AAE94E1E7}" srcId="{7F4C6E63-79F3-4F54-B220-D83954D3054E}" destId="{E9965675-CBAC-4AE9-9FE9-97B693A30CA7}" srcOrd="8" destOrd="0" parTransId="{F6D5B19E-4724-4385-9079-B00C15714B48}" sibTransId="{32901126-085F-456C-925A-BC5A4359C193}"/>
    <dgm:cxn modelId="{B0DAE838-1223-4288-BD03-22DD10FA6AA2}" type="presOf" srcId="{A0642526-FD01-419D-9C1A-637588D289EA}" destId="{08A7F5CB-0592-441A-9F7C-81AD1937DD19}" srcOrd="0" destOrd="0" presId="urn:microsoft.com/office/officeart/2005/8/layout/rings+Icon"/>
    <dgm:cxn modelId="{7FC98561-2895-4DAE-94FF-F07A167B8803}" type="presOf" srcId="{7F4C6E63-79F3-4F54-B220-D83954D3054E}" destId="{FC660B0C-03C2-4487-BC8B-7FD91DCA7C66}" srcOrd="0" destOrd="0" presId="urn:microsoft.com/office/officeart/2005/8/layout/rings+Icon"/>
    <dgm:cxn modelId="{DE7BC841-8352-4FCE-959C-BCF3BF09820F}" type="presOf" srcId="{C9908A88-74DA-4331-A1D0-624EDC3D756C}" destId="{6586766C-E913-43B8-A38A-6245D0AF4A7C}" srcOrd="0" destOrd="0" presId="urn:microsoft.com/office/officeart/2005/8/layout/rings+Icon"/>
    <dgm:cxn modelId="{0F8A2F52-9A76-4CD6-95D2-3BE8133BC642}" srcId="{7F4C6E63-79F3-4F54-B220-D83954D3054E}" destId="{43C2E56E-7CE8-4CC4-ACAC-7E7A6D3AF954}" srcOrd="3" destOrd="0" parTransId="{858FBD6D-ABAE-49B9-B55F-5E4D650058DB}" sibTransId="{AA92FED8-8B83-40C9-8415-7C454C4428EC}"/>
    <dgm:cxn modelId="{A5FD2E53-7843-47C2-BAAC-DA8AB7B7BBDE}" srcId="{7F4C6E63-79F3-4F54-B220-D83954D3054E}" destId="{99882527-7E9C-4D89-9967-1AC7C339B749}" srcOrd="6" destOrd="0" parTransId="{7F8F407F-96C7-4C8C-9DF9-5765F09B8561}" sibTransId="{C54854B8-61EC-4592-912E-1A7601EF3B6F}"/>
    <dgm:cxn modelId="{C3159173-DC55-4A56-9D8D-30C27F2161DB}" srcId="{7F4C6E63-79F3-4F54-B220-D83954D3054E}" destId="{FAF768DB-6FA2-4353-BE98-1D017ED3D17F}" srcOrd="10" destOrd="0" parTransId="{F1F37434-9D68-42CD-8D73-1389203C5394}" sibTransId="{BC0875B0-A575-402E-BF38-964B8D97BD15}"/>
    <dgm:cxn modelId="{011C9E57-02EE-44B3-B7E1-406C8C679F9E}" srcId="{7F4C6E63-79F3-4F54-B220-D83954D3054E}" destId="{BBA85D9F-AE76-4CE5-9955-0E70873CDCB6}" srcOrd="11" destOrd="0" parTransId="{2E9B432F-F88E-420D-802D-187908E452F1}" sibTransId="{086246D2-7E16-4960-BCEE-6F81D1079159}"/>
    <dgm:cxn modelId="{EED5787F-15A8-46D1-B8CD-F471235C1D63}" srcId="{7F4C6E63-79F3-4F54-B220-D83954D3054E}" destId="{A0642526-FD01-419D-9C1A-637588D289EA}" srcOrd="2" destOrd="0" parTransId="{478677D1-FFCB-415E-8CCC-1EE84CE8A463}" sibTransId="{F14E47C0-A880-4E71-88C4-12E93D1B1BC3}"/>
    <dgm:cxn modelId="{93928B86-6C6B-4C89-8804-C4799F581FC2}" srcId="{7F4C6E63-79F3-4F54-B220-D83954D3054E}" destId="{4268A3B7-BF3E-4F8C-A127-93C252496E5E}" srcOrd="0" destOrd="0" parTransId="{8EC5A6F5-CD68-4C57-AB7D-BB52F0D714F6}" sibTransId="{5D00E96F-EADA-4347-B217-2941799E4707}"/>
    <dgm:cxn modelId="{CECD9A92-D645-4999-9851-8D385F08A71A}" type="presOf" srcId="{43C2E56E-7CE8-4CC4-ACAC-7E7A6D3AF954}" destId="{360947A7-E042-4835-B1C7-710F5957100A}" srcOrd="0" destOrd="0" presId="urn:microsoft.com/office/officeart/2005/8/layout/rings+Icon"/>
    <dgm:cxn modelId="{4EB6D7A2-4351-4AE5-B8A3-1654D70EDE64}" srcId="{7F4C6E63-79F3-4F54-B220-D83954D3054E}" destId="{B83EF41E-BBF7-42AC-BD9D-5091BF79E4D8}" srcOrd="1" destOrd="0" parTransId="{F90813AF-1FB2-4C2A-AC3F-1C8344695647}" sibTransId="{86DC647B-8E52-4AA0-A53E-826B3CC0FCD6}"/>
    <dgm:cxn modelId="{CD6D41A5-3DFB-42E5-B532-25F0FC453937}" type="presOf" srcId="{B83EF41E-BBF7-42AC-BD9D-5091BF79E4D8}" destId="{ACD7B3DD-62FF-4671-A847-FB22E50D0AF4}" srcOrd="0" destOrd="0" presId="urn:microsoft.com/office/officeart/2005/8/layout/rings+Icon"/>
    <dgm:cxn modelId="{A836D3C2-83AD-4B16-887D-F8C1A9B385E4}" srcId="{7F4C6E63-79F3-4F54-B220-D83954D3054E}" destId="{C9908A88-74DA-4331-A1D0-624EDC3D756C}" srcOrd="4" destOrd="0" parTransId="{64B5EC8C-5B59-451B-A74D-D8EDF53225CC}" sibTransId="{D4903491-5F38-4512-9A02-600D082D3788}"/>
    <dgm:cxn modelId="{7B9F97C9-4A83-4C75-B764-2D5AB6576778}" type="presOf" srcId="{4268A3B7-BF3E-4F8C-A127-93C252496E5E}" destId="{40C3908B-CAC1-4853-86E8-D27752613347}" srcOrd="0" destOrd="0" presId="urn:microsoft.com/office/officeart/2005/8/layout/rings+Icon"/>
    <dgm:cxn modelId="{503B42CF-2C13-4B81-AC54-1B51DA9E9E91}" srcId="{7F4C6E63-79F3-4F54-B220-D83954D3054E}" destId="{D1775C6B-EFBE-4E89-81AF-FD3EC2F17473}" srcOrd="9" destOrd="0" parTransId="{C1ADC1B8-C543-4602-AC42-1EE5D34D555B}" sibTransId="{E0B90EFD-95D3-4CFE-A192-FEEDAD65FC6E}"/>
    <dgm:cxn modelId="{BEEC3AD0-7F85-478E-8BDE-07B34F37426E}" srcId="{7F4C6E63-79F3-4F54-B220-D83954D3054E}" destId="{21A9B146-1996-4BE9-A8A8-4AD44A8DBA81}" srcOrd="5" destOrd="0" parTransId="{AE80AEF9-3B0F-4842-BCA6-D4DD11C2CF58}" sibTransId="{EC0ECE3B-8FFE-40DF-8EFC-E06A43FC49D2}"/>
    <dgm:cxn modelId="{C7E93CD8-B6EC-4373-91BB-24649144FEDF}" type="presOf" srcId="{21A9B146-1996-4BE9-A8A8-4AD44A8DBA81}" destId="{207097DA-4C65-4724-B9DF-15B8802FAAB0}" srcOrd="0" destOrd="0" presId="urn:microsoft.com/office/officeart/2005/8/layout/rings+Icon"/>
    <dgm:cxn modelId="{7D1809FE-348D-43B8-B3BC-AA1397F192E8}" srcId="{7F4C6E63-79F3-4F54-B220-D83954D3054E}" destId="{6093976C-1FD0-4E1B-83CF-B6D0F566057E}" srcOrd="7" destOrd="0" parTransId="{4B73B322-BE3B-4E58-BDFB-B47B2FA3BDCE}" sibTransId="{9A9D8FA9-1894-4F19-A475-BECB31C10CC0}"/>
    <dgm:cxn modelId="{7D3BB8AE-9E4C-4B77-BC0D-D3A417BA98A9}" type="presParOf" srcId="{FC660B0C-03C2-4487-BC8B-7FD91DCA7C66}" destId="{40C3908B-CAC1-4853-86E8-D27752613347}" srcOrd="0" destOrd="0" presId="urn:microsoft.com/office/officeart/2005/8/layout/rings+Icon"/>
    <dgm:cxn modelId="{B3459B51-2DB0-486B-950B-E7AEE66CA46B}" type="presParOf" srcId="{FC660B0C-03C2-4487-BC8B-7FD91DCA7C66}" destId="{ACD7B3DD-62FF-4671-A847-FB22E50D0AF4}" srcOrd="1" destOrd="0" presId="urn:microsoft.com/office/officeart/2005/8/layout/rings+Icon"/>
    <dgm:cxn modelId="{807718D7-6BBB-42F0-8E91-C64933B832D8}" type="presParOf" srcId="{FC660B0C-03C2-4487-BC8B-7FD91DCA7C66}" destId="{08A7F5CB-0592-441A-9F7C-81AD1937DD19}" srcOrd="2" destOrd="0" presId="urn:microsoft.com/office/officeart/2005/8/layout/rings+Icon"/>
    <dgm:cxn modelId="{67DC60CE-2537-400D-9086-AF193F5BEE64}" type="presParOf" srcId="{FC660B0C-03C2-4487-BC8B-7FD91DCA7C66}" destId="{360947A7-E042-4835-B1C7-710F5957100A}" srcOrd="3" destOrd="0" presId="urn:microsoft.com/office/officeart/2005/8/layout/rings+Icon"/>
    <dgm:cxn modelId="{AF0657D5-50B4-48A5-8A5B-C101EAA93F58}" type="presParOf" srcId="{FC660B0C-03C2-4487-BC8B-7FD91DCA7C66}" destId="{6586766C-E913-43B8-A38A-6245D0AF4A7C}" srcOrd="4" destOrd="0" presId="urn:microsoft.com/office/officeart/2005/8/layout/rings+Icon"/>
    <dgm:cxn modelId="{18AAAB18-20F3-43E6-87A3-28C4533C019E}" type="presParOf" srcId="{FC660B0C-03C2-4487-BC8B-7FD91DCA7C66}" destId="{207097DA-4C65-4724-B9DF-15B8802FAAB0}" srcOrd="5" destOrd="0" presId="urn:microsoft.com/office/officeart/2005/8/layout/rings+Icon"/>
    <dgm:cxn modelId="{99B028FC-BA38-4A56-A1C9-67267D33968E}" type="presParOf" srcId="{FC660B0C-03C2-4487-BC8B-7FD91DCA7C66}" destId="{8433B70F-7445-4088-BBF5-BA4704233392}" srcOrd="6"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D2DAA2-9378-2246-8F62-B1FB9A5D859D}">
      <dsp:nvSpPr>
        <dsp:cNvPr id="0" name=""/>
        <dsp:cNvSpPr/>
      </dsp:nvSpPr>
      <dsp:spPr>
        <a:xfrm>
          <a:off x="0" y="0"/>
          <a:ext cx="639682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1D15BB-FFA9-AA43-9A90-A229D6753083}">
      <dsp:nvSpPr>
        <dsp:cNvPr id="0" name=""/>
        <dsp:cNvSpPr/>
      </dsp:nvSpPr>
      <dsp:spPr>
        <a:xfrm>
          <a:off x="0" y="0"/>
          <a:ext cx="1279364" cy="200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NG" sz="1700" i="1" kern="1200" dirty="0"/>
            <a:t>GROUP </a:t>
          </a:r>
          <a:r>
            <a:rPr lang="en-US" sz="1700" i="1" kern="1200" dirty="0"/>
            <a:t>M</a:t>
          </a:r>
          <a:r>
            <a:rPr lang="en-NG" sz="1700" i="1" kern="1200" dirty="0"/>
            <a:t>-</a:t>
          </a:r>
          <a:r>
            <a:rPr lang="en-US" sz="1700" i="1" kern="1200" dirty="0"/>
            <a:t>4</a:t>
          </a:r>
          <a:r>
            <a:rPr lang="en-NG" sz="1700" i="1" kern="1200" dirty="0"/>
            <a:t> (Birmingham)</a:t>
          </a:r>
          <a:endParaRPr lang="en-US" sz="1700" kern="1200" dirty="0"/>
        </a:p>
      </dsp:txBody>
      <dsp:txXfrm>
        <a:off x="0" y="0"/>
        <a:ext cx="1279364" cy="2001800"/>
      </dsp:txXfrm>
    </dsp:sp>
    <dsp:sp modelId="{11887D08-D5F6-D54A-BFCD-4C06BC142772}">
      <dsp:nvSpPr>
        <dsp:cNvPr id="0" name=""/>
        <dsp:cNvSpPr/>
      </dsp:nvSpPr>
      <dsp:spPr>
        <a:xfrm>
          <a:off x="1375316" y="23531"/>
          <a:ext cx="5021506" cy="470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NG" sz="1400" i="1" kern="1200" dirty="0"/>
            <a:t>Fazaludin Shaikh</a:t>
          </a:r>
          <a:r>
            <a:rPr lang="en-US" sz="1400" i="1" kern="1200" dirty="0"/>
            <a:t> (Leader)     (10442561) (B00992652)          25%    </a:t>
          </a:r>
          <a:endParaRPr lang="en-US" sz="1400" kern="1200" dirty="0"/>
        </a:p>
      </dsp:txBody>
      <dsp:txXfrm>
        <a:off x="1375316" y="23531"/>
        <a:ext cx="5021506" cy="470638"/>
      </dsp:txXfrm>
    </dsp:sp>
    <dsp:sp modelId="{A188784C-7770-EE4B-B7C5-377F08D228AA}">
      <dsp:nvSpPr>
        <dsp:cNvPr id="0" name=""/>
        <dsp:cNvSpPr/>
      </dsp:nvSpPr>
      <dsp:spPr>
        <a:xfrm>
          <a:off x="1279364" y="494169"/>
          <a:ext cx="5117458"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369AEF-1531-DC4A-B038-8F3959915FFB}">
      <dsp:nvSpPr>
        <dsp:cNvPr id="0" name=""/>
        <dsp:cNvSpPr/>
      </dsp:nvSpPr>
      <dsp:spPr>
        <a:xfrm>
          <a:off x="1375316" y="517701"/>
          <a:ext cx="5021506" cy="470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NG" sz="1400" i="1" kern="1200" dirty="0"/>
            <a:t>Daniella Uwam</a:t>
          </a:r>
          <a:r>
            <a:rPr lang="en-US" sz="1400" i="1" kern="1200" dirty="0"/>
            <a:t>                   (10454005) (B00995696)           25%</a:t>
          </a:r>
          <a:r>
            <a:rPr lang="en-NG" sz="1400" i="1" kern="1200" dirty="0"/>
            <a:t> </a:t>
          </a:r>
          <a:endParaRPr lang="en-US" sz="1400" kern="1200" dirty="0"/>
        </a:p>
      </dsp:txBody>
      <dsp:txXfrm>
        <a:off x="1375316" y="517701"/>
        <a:ext cx="5021506" cy="470638"/>
      </dsp:txXfrm>
    </dsp:sp>
    <dsp:sp modelId="{091AD2CA-A7B6-374B-94E6-9E71AC5E61A9}">
      <dsp:nvSpPr>
        <dsp:cNvPr id="0" name=""/>
        <dsp:cNvSpPr/>
      </dsp:nvSpPr>
      <dsp:spPr>
        <a:xfrm>
          <a:off x="1279364" y="988339"/>
          <a:ext cx="5117458"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9DFB23-B8D4-ED4A-9247-78D8394300B0}">
      <dsp:nvSpPr>
        <dsp:cNvPr id="0" name=""/>
        <dsp:cNvSpPr/>
      </dsp:nvSpPr>
      <dsp:spPr>
        <a:xfrm>
          <a:off x="1375316" y="1011871"/>
          <a:ext cx="5021506" cy="470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NG" sz="1400" i="1" kern="1200" dirty="0"/>
            <a:t>Hassan Rauf Shaikh</a:t>
          </a:r>
          <a:r>
            <a:rPr lang="en-US" sz="1400" i="1" kern="1200" dirty="0"/>
            <a:t>            (10433414) (B00990809)           25%</a:t>
          </a:r>
          <a:endParaRPr lang="en-US" sz="1400" kern="1200" dirty="0"/>
        </a:p>
      </dsp:txBody>
      <dsp:txXfrm>
        <a:off x="1375316" y="1011871"/>
        <a:ext cx="5021506" cy="470638"/>
      </dsp:txXfrm>
    </dsp:sp>
    <dsp:sp modelId="{A6CB782D-2DBA-434F-A539-39FF259B8BD7}">
      <dsp:nvSpPr>
        <dsp:cNvPr id="0" name=""/>
        <dsp:cNvSpPr/>
      </dsp:nvSpPr>
      <dsp:spPr>
        <a:xfrm>
          <a:off x="1279364" y="1482509"/>
          <a:ext cx="5117458"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54B4F-C170-C94E-B222-BCB0F0EF6B01}">
      <dsp:nvSpPr>
        <dsp:cNvPr id="0" name=""/>
        <dsp:cNvSpPr/>
      </dsp:nvSpPr>
      <dsp:spPr>
        <a:xfrm>
          <a:off x="1375316" y="1506041"/>
          <a:ext cx="5021506" cy="470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NG" sz="1400" i="1" kern="1200" dirty="0"/>
            <a:t>Abdul Ahad Khan</a:t>
          </a:r>
          <a:r>
            <a:rPr lang="en-US" sz="1400" i="1" kern="1200" dirty="0"/>
            <a:t>               (10432291) (B00986931)           25%</a:t>
          </a:r>
          <a:endParaRPr lang="en-US" sz="1400" kern="1200" dirty="0"/>
        </a:p>
      </dsp:txBody>
      <dsp:txXfrm>
        <a:off x="1375316" y="1506041"/>
        <a:ext cx="5021506" cy="470638"/>
      </dsp:txXfrm>
    </dsp:sp>
    <dsp:sp modelId="{BB78222A-1D02-C244-90FD-0A5A9DBBECF6}">
      <dsp:nvSpPr>
        <dsp:cNvPr id="0" name=""/>
        <dsp:cNvSpPr/>
      </dsp:nvSpPr>
      <dsp:spPr>
        <a:xfrm>
          <a:off x="1279364" y="1976679"/>
          <a:ext cx="5117458"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01191A-0F96-4C9F-8EA8-0511AA65DF5B}">
      <dsp:nvSpPr>
        <dsp:cNvPr id="0" name=""/>
        <dsp:cNvSpPr/>
      </dsp:nvSpPr>
      <dsp:spPr>
        <a:xfrm rot="16200000">
          <a:off x="343776" y="-343776"/>
          <a:ext cx="1344384" cy="2031937"/>
        </a:xfrm>
        <a:prstGeom prst="round1Rect">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Backbone of the economy: </a:t>
          </a:r>
          <a:r>
            <a:rPr lang="en-US" sz="1300" kern="1200" dirty="0"/>
            <a:t>The industry is a major employer and contributor to exports.</a:t>
          </a:r>
        </a:p>
      </dsp:txBody>
      <dsp:txXfrm rot="5400000">
        <a:off x="0" y="0"/>
        <a:ext cx="2031937" cy="1008288"/>
      </dsp:txXfrm>
    </dsp:sp>
    <dsp:sp modelId="{2B36314A-A563-44A4-BBCD-7FF294CDAC88}">
      <dsp:nvSpPr>
        <dsp:cNvPr id="0" name=""/>
        <dsp:cNvSpPr/>
      </dsp:nvSpPr>
      <dsp:spPr>
        <a:xfrm>
          <a:off x="2031937" y="0"/>
          <a:ext cx="2031937" cy="1344384"/>
        </a:xfrm>
        <a:prstGeom prst="round1Rect">
          <a:avLst/>
        </a:prstGeom>
        <a:solidFill>
          <a:schemeClr val="accent5">
            <a:hueOff val="-1102852"/>
            <a:satOff val="-5923"/>
            <a:lumOff val="2026"/>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Global competition:</a:t>
          </a:r>
          <a:r>
            <a:rPr lang="en-US" sz="1300" kern="1200" dirty="0"/>
            <a:t> Facing stiff competition from regional rivals like Bangladesh and India.</a:t>
          </a:r>
          <a:endParaRPr lang="en-PK" sz="1300" kern="1200" dirty="0"/>
        </a:p>
      </dsp:txBody>
      <dsp:txXfrm>
        <a:off x="2031937" y="0"/>
        <a:ext cx="2031937" cy="1008288"/>
      </dsp:txXfrm>
    </dsp:sp>
    <dsp:sp modelId="{8F7C191B-A375-4461-935A-E19DCCA54738}">
      <dsp:nvSpPr>
        <dsp:cNvPr id="0" name=""/>
        <dsp:cNvSpPr/>
      </dsp:nvSpPr>
      <dsp:spPr>
        <a:xfrm rot="10800000">
          <a:off x="0" y="1344384"/>
          <a:ext cx="2031937" cy="1344384"/>
        </a:xfrm>
        <a:prstGeom prst="round1Rect">
          <a:avLst/>
        </a:prstGeom>
        <a:solidFill>
          <a:schemeClr val="accent5">
            <a:hueOff val="-2205704"/>
            <a:satOff val="-11847"/>
            <a:lumOff val="4052"/>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Potential for growth: </a:t>
          </a:r>
          <a:r>
            <a:rPr lang="en-US" sz="1300" b="0" kern="1200" dirty="0"/>
            <a:t>The industry can recover and thrive with the right policies and investments.</a:t>
          </a:r>
          <a:endParaRPr lang="en-PK" sz="1300" b="0" kern="1200" dirty="0"/>
        </a:p>
      </dsp:txBody>
      <dsp:txXfrm rot="10800000">
        <a:off x="0" y="1680481"/>
        <a:ext cx="2031937" cy="1008288"/>
      </dsp:txXfrm>
    </dsp:sp>
    <dsp:sp modelId="{6A4BD7F2-BB74-4481-9AEC-9623E36CAF1C}">
      <dsp:nvSpPr>
        <dsp:cNvPr id="0" name=""/>
        <dsp:cNvSpPr/>
      </dsp:nvSpPr>
      <dsp:spPr>
        <a:xfrm rot="5400000">
          <a:off x="2375713" y="1000609"/>
          <a:ext cx="1344384" cy="2031937"/>
        </a:xfrm>
        <a:prstGeom prst="round1Rect">
          <a:avLst/>
        </a:prstGeom>
        <a:solidFill>
          <a:schemeClr val="accent5">
            <a:hueOff val="-3308557"/>
            <a:satOff val="-17770"/>
            <a:lumOff val="6078"/>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Cotton production: </a:t>
          </a:r>
          <a:r>
            <a:rPr lang="en-US" sz="1300" b="0" kern="1200" dirty="0"/>
            <a:t>Pakistan is a major cotton producer that provides key raw materials</a:t>
          </a:r>
          <a:r>
            <a:rPr lang="en-US" sz="1300" b="1" kern="1200" dirty="0"/>
            <a:t>.</a:t>
          </a:r>
          <a:endParaRPr lang="en-PK" sz="1300" kern="1200" dirty="0"/>
        </a:p>
      </dsp:txBody>
      <dsp:txXfrm rot="-5400000">
        <a:off x="2031937" y="1680481"/>
        <a:ext cx="2031937" cy="1008288"/>
      </dsp:txXfrm>
    </dsp:sp>
    <dsp:sp modelId="{C9440EB9-979C-4CE8-97C5-5BC34EA1032D}">
      <dsp:nvSpPr>
        <dsp:cNvPr id="0" name=""/>
        <dsp:cNvSpPr/>
      </dsp:nvSpPr>
      <dsp:spPr>
        <a:xfrm>
          <a:off x="1124660" y="1003744"/>
          <a:ext cx="1814552" cy="681280"/>
        </a:xfrm>
        <a:prstGeom prst="roundRect">
          <a:avLst/>
        </a:prstGeom>
        <a:solidFill>
          <a:schemeClr val="accent5">
            <a:tint val="40000"/>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Pakistan’s Textile Industry In the World (ILO, </a:t>
          </a:r>
          <a:r>
            <a:rPr lang="en-US" sz="1300" b="1" kern="1200" dirty="0" err="1"/>
            <a:t>n.d</a:t>
          </a:r>
          <a:r>
            <a:rPr lang="en-US" sz="1300" b="1" kern="1200" dirty="0"/>
            <a:t>)</a:t>
          </a:r>
          <a:endParaRPr lang="en-PK" sz="1300" b="1" kern="1200" dirty="0"/>
        </a:p>
      </dsp:txBody>
      <dsp:txXfrm>
        <a:off x="1157917" y="1037001"/>
        <a:ext cx="1748038" cy="6147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B2A5-9776-4EF1-BCA1-D77DFC119FE5}">
      <dsp:nvSpPr>
        <dsp:cNvPr id="0" name=""/>
        <dsp:cNvSpPr/>
      </dsp:nvSpPr>
      <dsp:spPr>
        <a:xfrm rot="16200000">
          <a:off x="344942" y="-344942"/>
          <a:ext cx="1344384" cy="2034269"/>
        </a:xfrm>
        <a:prstGeom prst="round1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t>Workforce</a:t>
          </a:r>
          <a:r>
            <a:rPr lang="en-US" sz="1400" kern="1200" dirty="0"/>
            <a:t>: Employs over 15 million people</a:t>
          </a:r>
          <a:endParaRPr lang="en-PK" sz="1400" kern="1200" dirty="0"/>
        </a:p>
      </dsp:txBody>
      <dsp:txXfrm rot="5400000">
        <a:off x="0" y="0"/>
        <a:ext cx="2034269" cy="1008288"/>
      </dsp:txXfrm>
    </dsp:sp>
    <dsp:sp modelId="{B0279336-B345-418D-A4D5-E8FB474196AE}">
      <dsp:nvSpPr>
        <dsp:cNvPr id="0" name=""/>
        <dsp:cNvSpPr/>
      </dsp:nvSpPr>
      <dsp:spPr>
        <a:xfrm>
          <a:off x="2034269" y="0"/>
          <a:ext cx="2034269" cy="1344384"/>
        </a:xfrm>
        <a:prstGeom prst="round1Rect">
          <a:avLst/>
        </a:prstGeom>
        <a:solidFill>
          <a:schemeClr val="accent5">
            <a:hueOff val="-1102852"/>
            <a:satOff val="-5923"/>
            <a:lumOff val="202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t>Raw Material Availability</a:t>
          </a:r>
          <a:r>
            <a:rPr lang="en-US" sz="1400" kern="1200" dirty="0"/>
            <a:t>: Fourth largest cotton producer globally.</a:t>
          </a:r>
          <a:endParaRPr lang="en-PK" sz="1400" kern="1200" dirty="0"/>
        </a:p>
      </dsp:txBody>
      <dsp:txXfrm>
        <a:off x="2034269" y="0"/>
        <a:ext cx="2034269" cy="1008288"/>
      </dsp:txXfrm>
    </dsp:sp>
    <dsp:sp modelId="{2FBA35FE-6C04-4155-9F70-4CAF2E11994D}">
      <dsp:nvSpPr>
        <dsp:cNvPr id="0" name=""/>
        <dsp:cNvSpPr/>
      </dsp:nvSpPr>
      <dsp:spPr>
        <a:xfrm rot="10800000">
          <a:off x="0" y="1344384"/>
          <a:ext cx="2034269" cy="1344384"/>
        </a:xfrm>
        <a:prstGeom prst="round1Rect">
          <a:avLst/>
        </a:prstGeom>
        <a:solidFill>
          <a:schemeClr val="accent5">
            <a:hueOff val="-2205704"/>
            <a:satOff val="-11847"/>
            <a:lumOff val="405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t>Government Support</a:t>
          </a:r>
          <a:r>
            <a:rPr lang="en-US" sz="1400" kern="1200" dirty="0"/>
            <a:t>: Incentives include tax exemptions and subsidies.</a:t>
          </a:r>
          <a:endParaRPr lang="en-PK" sz="1400" kern="1200" dirty="0"/>
        </a:p>
      </dsp:txBody>
      <dsp:txXfrm rot="10800000">
        <a:off x="0" y="1680481"/>
        <a:ext cx="2034269" cy="1008288"/>
      </dsp:txXfrm>
    </dsp:sp>
    <dsp:sp modelId="{9DE58893-6210-4A7B-8731-673BE9F74C59}">
      <dsp:nvSpPr>
        <dsp:cNvPr id="0" name=""/>
        <dsp:cNvSpPr/>
      </dsp:nvSpPr>
      <dsp:spPr>
        <a:xfrm rot="5400000">
          <a:off x="2379211" y="999442"/>
          <a:ext cx="1344384" cy="2034269"/>
        </a:xfrm>
        <a:prstGeom prst="round1Rect">
          <a:avLst/>
        </a:prstGeom>
        <a:solidFill>
          <a:schemeClr val="accent5">
            <a:hueOff val="-3308557"/>
            <a:satOff val="-17770"/>
            <a:lumOff val="6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t>Industry Size</a:t>
          </a:r>
          <a:r>
            <a:rPr lang="en-US" sz="1400" kern="1200" dirty="0"/>
            <a:t>: Accounts for </a:t>
          </a:r>
          <a:r>
            <a:rPr lang="en-US" sz="1400" kern="1200"/>
            <a:t>about </a:t>
          </a:r>
          <a:r>
            <a:rPr lang="en-US" sz="1400" b="0" i="0" kern="1200"/>
            <a:t>$340.64 billion GDP, </a:t>
          </a:r>
          <a:r>
            <a:rPr lang="en-US" sz="1400" kern="1200"/>
            <a:t>8.5</a:t>
          </a:r>
          <a:r>
            <a:rPr lang="en-US" sz="1400" kern="1200" dirty="0"/>
            <a:t>% of GDP.</a:t>
          </a:r>
        </a:p>
      </dsp:txBody>
      <dsp:txXfrm rot="-5400000">
        <a:off x="2034269" y="1680480"/>
        <a:ext cx="2034269" cy="1008288"/>
      </dsp:txXfrm>
    </dsp:sp>
    <dsp:sp modelId="{321B6717-F61D-4BE6-B16E-42B78A9B4C55}">
      <dsp:nvSpPr>
        <dsp:cNvPr id="0" name=""/>
        <dsp:cNvSpPr/>
      </dsp:nvSpPr>
      <dsp:spPr>
        <a:xfrm>
          <a:off x="1128393" y="860335"/>
          <a:ext cx="1811752" cy="968098"/>
        </a:xfrm>
        <a:prstGeom prst="roundRect">
          <a:avLst/>
        </a:prstGeom>
        <a:solidFill>
          <a:schemeClr val="accent5">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Pakistan Clothing Industry (Ahmad et al., 2021)</a:t>
          </a:r>
          <a:endParaRPr lang="en-PK" sz="1400" b="1" kern="1200" dirty="0"/>
        </a:p>
      </dsp:txBody>
      <dsp:txXfrm>
        <a:off x="1175652" y="907594"/>
        <a:ext cx="1717234" cy="873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91DD29-4825-4146-AB56-3303A79E7453}">
      <dsp:nvSpPr>
        <dsp:cNvPr id="0" name=""/>
        <dsp:cNvSpPr/>
      </dsp:nvSpPr>
      <dsp:spPr>
        <a:xfrm>
          <a:off x="3849909" y="2677987"/>
          <a:ext cx="2168247" cy="1276743"/>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3150354"/>
              <a:satOff val="-5046"/>
              <a:lumOff val="52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Physical Difference</a:t>
          </a:r>
          <a:endParaRPr lang="en-PK" sz="1200" kern="1200" dirty="0"/>
        </a:p>
        <a:p>
          <a:pPr marL="114300" lvl="1" indent="-114300" algn="l" defTabSz="533400">
            <a:lnSpc>
              <a:spcPct val="90000"/>
            </a:lnSpc>
            <a:spcBef>
              <a:spcPct val="0"/>
            </a:spcBef>
            <a:spcAft>
              <a:spcPct val="15000"/>
            </a:spcAft>
            <a:buChar char="•"/>
          </a:pPr>
          <a:r>
            <a:rPr lang="en-US" sz="1200" kern="1200" dirty="0"/>
            <a:t>Different Time Zones</a:t>
          </a:r>
          <a:endParaRPr lang="en-PK" sz="1200" kern="1200" dirty="0"/>
        </a:p>
        <a:p>
          <a:pPr marL="114300" lvl="1" indent="-114300" algn="l" defTabSz="533400">
            <a:lnSpc>
              <a:spcPct val="90000"/>
            </a:lnSpc>
            <a:spcBef>
              <a:spcPct val="0"/>
            </a:spcBef>
            <a:spcAft>
              <a:spcPct val="15000"/>
            </a:spcAft>
            <a:buChar char="•"/>
          </a:pPr>
          <a:r>
            <a:rPr lang="en-US" sz="1200" kern="1200" dirty="0"/>
            <a:t>Transportation and Logistics Difference</a:t>
          </a:r>
          <a:endParaRPr lang="en-PK" sz="1200" kern="1200" dirty="0"/>
        </a:p>
      </dsp:txBody>
      <dsp:txXfrm>
        <a:off x="4528429" y="3025219"/>
        <a:ext cx="1461681" cy="901465"/>
      </dsp:txXfrm>
    </dsp:sp>
    <dsp:sp modelId="{01D6DF1E-82DE-4B68-8FBA-066A287442BE}">
      <dsp:nvSpPr>
        <dsp:cNvPr id="0" name=""/>
        <dsp:cNvSpPr/>
      </dsp:nvSpPr>
      <dsp:spPr>
        <a:xfrm>
          <a:off x="275748" y="2533626"/>
          <a:ext cx="2390534" cy="1565466"/>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4725531"/>
              <a:satOff val="-7569"/>
              <a:lumOff val="7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Economic Development</a:t>
          </a:r>
          <a:endParaRPr lang="en-PK" sz="1200" kern="1200" dirty="0"/>
        </a:p>
        <a:p>
          <a:pPr marL="114300" lvl="1" indent="-114300" algn="l" defTabSz="533400">
            <a:lnSpc>
              <a:spcPct val="90000"/>
            </a:lnSpc>
            <a:spcBef>
              <a:spcPct val="0"/>
            </a:spcBef>
            <a:spcAft>
              <a:spcPct val="15000"/>
            </a:spcAft>
            <a:buChar char="•"/>
          </a:pPr>
          <a:r>
            <a:rPr lang="en-US" sz="1200" kern="1200" dirty="0"/>
            <a:t>Various Consumer Incomes</a:t>
          </a:r>
          <a:endParaRPr lang="en-PK" sz="1200" kern="1200" dirty="0"/>
        </a:p>
        <a:p>
          <a:pPr marL="114300" lvl="1" indent="-114300" algn="l" defTabSz="533400">
            <a:lnSpc>
              <a:spcPct val="90000"/>
            </a:lnSpc>
            <a:spcBef>
              <a:spcPct val="0"/>
            </a:spcBef>
            <a:spcAft>
              <a:spcPct val="15000"/>
            </a:spcAft>
            <a:buChar char="•"/>
          </a:pPr>
          <a:r>
            <a:rPr lang="en-US" sz="1200" kern="1200" dirty="0"/>
            <a:t>Different Market Structure</a:t>
          </a:r>
          <a:endParaRPr lang="en-PK" sz="1200" kern="1200" dirty="0"/>
        </a:p>
        <a:p>
          <a:pPr marL="114300" lvl="1" indent="-114300" algn="l" defTabSz="533400">
            <a:lnSpc>
              <a:spcPct val="90000"/>
            </a:lnSpc>
            <a:spcBef>
              <a:spcPct val="0"/>
            </a:spcBef>
            <a:spcAft>
              <a:spcPct val="15000"/>
            </a:spcAft>
            <a:buChar char="•"/>
          </a:pPr>
          <a:r>
            <a:rPr lang="en-US" sz="1200" kern="1200" dirty="0"/>
            <a:t>Different Business Practices</a:t>
          </a:r>
          <a:endParaRPr lang="en-PK" sz="1200" kern="1200" dirty="0"/>
        </a:p>
      </dsp:txBody>
      <dsp:txXfrm>
        <a:off x="310136" y="2959380"/>
        <a:ext cx="1604598" cy="1105323"/>
      </dsp:txXfrm>
    </dsp:sp>
    <dsp:sp modelId="{58542FCB-8332-4BC0-B2FC-3CCDF2BFF370}">
      <dsp:nvSpPr>
        <dsp:cNvPr id="0" name=""/>
        <dsp:cNvSpPr/>
      </dsp:nvSpPr>
      <dsp:spPr>
        <a:xfrm>
          <a:off x="3775938" y="-24827"/>
          <a:ext cx="2266875" cy="1276743"/>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1575177"/>
              <a:satOff val="-2523"/>
              <a:lumOff val="2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Government Policies and Regulations</a:t>
          </a:r>
          <a:endParaRPr lang="en-PK" sz="1200" kern="1200" dirty="0"/>
        </a:p>
        <a:p>
          <a:pPr marL="114300" lvl="1" indent="-114300" algn="l" defTabSz="533400">
            <a:lnSpc>
              <a:spcPct val="90000"/>
            </a:lnSpc>
            <a:spcBef>
              <a:spcPct val="0"/>
            </a:spcBef>
            <a:spcAft>
              <a:spcPct val="15000"/>
            </a:spcAft>
            <a:buChar char="•"/>
          </a:pPr>
          <a:r>
            <a:rPr lang="en-US" sz="1200" kern="1200" dirty="0"/>
            <a:t>Political Stability</a:t>
          </a:r>
          <a:endParaRPr lang="en-PK" sz="1200" kern="1200" dirty="0"/>
        </a:p>
        <a:p>
          <a:pPr marL="114300" lvl="1" indent="-114300" algn="l" defTabSz="533400">
            <a:lnSpc>
              <a:spcPct val="90000"/>
            </a:lnSpc>
            <a:spcBef>
              <a:spcPct val="0"/>
            </a:spcBef>
            <a:spcAft>
              <a:spcPct val="15000"/>
            </a:spcAft>
            <a:buChar char="•"/>
          </a:pPr>
          <a:r>
            <a:rPr lang="en-US" sz="1200" kern="1200" dirty="0"/>
            <a:t>Legal frameworks</a:t>
          </a:r>
          <a:endParaRPr lang="en-PK" sz="1200" kern="1200" dirty="0"/>
        </a:p>
        <a:p>
          <a:pPr marL="114300" lvl="1" indent="-114300" algn="l" defTabSz="533400">
            <a:lnSpc>
              <a:spcPct val="90000"/>
            </a:lnSpc>
            <a:spcBef>
              <a:spcPct val="0"/>
            </a:spcBef>
            <a:spcAft>
              <a:spcPct val="15000"/>
            </a:spcAft>
            <a:buChar char="•"/>
          </a:pPr>
          <a:r>
            <a:rPr lang="en-US" sz="1200" kern="1200" dirty="0"/>
            <a:t>Institutional Framework</a:t>
          </a:r>
          <a:endParaRPr lang="en-PK" sz="1200" kern="1200" dirty="0"/>
        </a:p>
      </dsp:txBody>
      <dsp:txXfrm>
        <a:off x="4484047" y="3219"/>
        <a:ext cx="1530720" cy="901465"/>
      </dsp:txXfrm>
    </dsp:sp>
    <dsp:sp modelId="{A33D2BD6-5F6F-42B8-B547-971163AF8131}">
      <dsp:nvSpPr>
        <dsp:cNvPr id="0" name=""/>
        <dsp:cNvSpPr/>
      </dsp:nvSpPr>
      <dsp:spPr>
        <a:xfrm>
          <a:off x="348723" y="-35092"/>
          <a:ext cx="2244583" cy="1276743"/>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Language Barriers</a:t>
          </a:r>
          <a:endParaRPr lang="en-PK" sz="1400" kern="1200" dirty="0"/>
        </a:p>
        <a:p>
          <a:pPr marL="114300" lvl="1" indent="-114300" algn="l" defTabSz="622300">
            <a:lnSpc>
              <a:spcPct val="90000"/>
            </a:lnSpc>
            <a:spcBef>
              <a:spcPct val="0"/>
            </a:spcBef>
            <a:spcAft>
              <a:spcPct val="15000"/>
            </a:spcAft>
            <a:buChar char="•"/>
          </a:pPr>
          <a:r>
            <a:rPr lang="en-US" sz="1400" kern="1200" dirty="0"/>
            <a:t>Cultural norms and Values</a:t>
          </a:r>
          <a:endParaRPr lang="en-PK" sz="1400" kern="1200" dirty="0"/>
        </a:p>
        <a:p>
          <a:pPr marL="114300" lvl="1" indent="-114300" algn="l" defTabSz="622300">
            <a:lnSpc>
              <a:spcPct val="90000"/>
            </a:lnSpc>
            <a:spcBef>
              <a:spcPct val="0"/>
            </a:spcBef>
            <a:spcAft>
              <a:spcPct val="15000"/>
            </a:spcAft>
            <a:buChar char="•"/>
          </a:pPr>
          <a:r>
            <a:rPr lang="en-US" sz="1400" kern="1200" dirty="0"/>
            <a:t>Religious Differences</a:t>
          </a:r>
          <a:endParaRPr lang="en-PK" sz="1400" kern="1200" dirty="0"/>
        </a:p>
      </dsp:txBody>
      <dsp:txXfrm>
        <a:off x="376769" y="-7046"/>
        <a:ext cx="1515116" cy="901465"/>
      </dsp:txXfrm>
    </dsp:sp>
    <dsp:sp modelId="{545AFCBE-9EF7-4360-B994-52A0E7207C28}">
      <dsp:nvSpPr>
        <dsp:cNvPr id="0" name=""/>
        <dsp:cNvSpPr/>
      </dsp:nvSpPr>
      <dsp:spPr>
        <a:xfrm>
          <a:off x="1280507" y="264507"/>
          <a:ext cx="1727593" cy="1727593"/>
        </a:xfrm>
        <a:prstGeom prst="pieWedg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Cultural Distance</a:t>
          </a:r>
          <a:endParaRPr lang="en-PK" sz="1400" kern="1200" dirty="0"/>
        </a:p>
      </dsp:txBody>
      <dsp:txXfrm>
        <a:off x="1786507" y="770507"/>
        <a:ext cx="1221593" cy="1221593"/>
      </dsp:txXfrm>
    </dsp:sp>
    <dsp:sp modelId="{E3A5F486-BAE4-47B4-AA78-21FDF66CE8D4}">
      <dsp:nvSpPr>
        <dsp:cNvPr id="0" name=""/>
        <dsp:cNvSpPr/>
      </dsp:nvSpPr>
      <dsp:spPr>
        <a:xfrm rot="5400000">
          <a:off x="3087898" y="264507"/>
          <a:ext cx="1727593" cy="1727593"/>
        </a:xfrm>
        <a:prstGeom prst="pieWedge">
          <a:avLst/>
        </a:prstGeom>
        <a:solidFill>
          <a:schemeClr val="accent4">
            <a:hueOff val="-1575177"/>
            <a:satOff val="-2523"/>
            <a:lumOff val="2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Administrative Distance</a:t>
          </a:r>
          <a:endParaRPr lang="en-PK" sz="1400" kern="1200" dirty="0"/>
        </a:p>
      </dsp:txBody>
      <dsp:txXfrm rot="-5400000">
        <a:off x="3087898" y="770507"/>
        <a:ext cx="1221593" cy="1221593"/>
      </dsp:txXfrm>
    </dsp:sp>
    <dsp:sp modelId="{9F8993F5-0C84-4E1F-B15C-06721BB33B42}">
      <dsp:nvSpPr>
        <dsp:cNvPr id="0" name=""/>
        <dsp:cNvSpPr/>
      </dsp:nvSpPr>
      <dsp:spPr>
        <a:xfrm rot="10800000">
          <a:off x="3087898" y="2071898"/>
          <a:ext cx="1727593" cy="1727593"/>
        </a:xfrm>
        <a:prstGeom prst="pieWedge">
          <a:avLst/>
        </a:prstGeom>
        <a:solidFill>
          <a:schemeClr val="accent4">
            <a:hueOff val="-3150354"/>
            <a:satOff val="-5046"/>
            <a:lumOff val="5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Geographic Distance</a:t>
          </a:r>
          <a:endParaRPr lang="en-PK" sz="1400" kern="1200" dirty="0"/>
        </a:p>
      </dsp:txBody>
      <dsp:txXfrm rot="10800000">
        <a:off x="3087898" y="2071898"/>
        <a:ext cx="1221593" cy="1221593"/>
      </dsp:txXfrm>
    </dsp:sp>
    <dsp:sp modelId="{F103FB87-0E05-4DA6-9BBA-E6B04E6863EC}">
      <dsp:nvSpPr>
        <dsp:cNvPr id="0" name=""/>
        <dsp:cNvSpPr/>
      </dsp:nvSpPr>
      <dsp:spPr>
        <a:xfrm rot="16200000">
          <a:off x="1280507" y="2071898"/>
          <a:ext cx="1727593" cy="1727593"/>
        </a:xfrm>
        <a:prstGeom prst="pieWedge">
          <a:avLst/>
        </a:prstGeom>
        <a:solidFill>
          <a:schemeClr val="accent4">
            <a:hueOff val="-4725531"/>
            <a:satOff val="-7569"/>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Economic Distance</a:t>
          </a:r>
          <a:endParaRPr lang="en-PK" sz="1400" kern="1200" dirty="0"/>
        </a:p>
      </dsp:txBody>
      <dsp:txXfrm rot="5400000">
        <a:off x="1786507" y="2071898"/>
        <a:ext cx="1221593" cy="1221593"/>
      </dsp:txXfrm>
    </dsp:sp>
    <dsp:sp modelId="{05AB690E-A8AA-474E-8418-733CBB4FFD1A}">
      <dsp:nvSpPr>
        <dsp:cNvPr id="0" name=""/>
        <dsp:cNvSpPr/>
      </dsp:nvSpPr>
      <dsp:spPr>
        <a:xfrm>
          <a:off x="2749760" y="1672915"/>
          <a:ext cx="596478" cy="518677"/>
        </a:xfrm>
        <a:prstGeom prst="circularArrow">
          <a:avLst/>
        </a:prstGeom>
        <a:solidFill>
          <a:schemeClr val="accent4">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0CEDAA-7B3C-444A-9307-DE2133092C1B}">
      <dsp:nvSpPr>
        <dsp:cNvPr id="0" name=""/>
        <dsp:cNvSpPr/>
      </dsp:nvSpPr>
      <dsp:spPr>
        <a:xfrm rot="10800000">
          <a:off x="2749760" y="1872407"/>
          <a:ext cx="596478" cy="518677"/>
        </a:xfrm>
        <a:prstGeom prst="circularArrow">
          <a:avLst/>
        </a:prstGeom>
        <a:solidFill>
          <a:schemeClr val="accent4">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98C1D-4929-EE49-A396-648CDDBA955C}">
      <dsp:nvSpPr>
        <dsp:cNvPr id="0" name=""/>
        <dsp:cNvSpPr/>
      </dsp:nvSpPr>
      <dsp:spPr>
        <a:xfrm flipV="1">
          <a:off x="0" y="892043"/>
          <a:ext cx="6932429" cy="45727"/>
        </a:xfrm>
        <a:prstGeom prst="roundRect">
          <a:avLst>
            <a:gd name="adj" fmla="val 10000"/>
          </a:avLst>
        </a:prstGeom>
        <a:solidFill>
          <a:schemeClr val="bg1">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91BA2-3EE0-0F42-8A8D-078C7E94E7B8}">
      <dsp:nvSpPr>
        <dsp:cNvPr id="0" name=""/>
        <dsp:cNvSpPr/>
      </dsp:nvSpPr>
      <dsp:spPr>
        <a:xfrm flipH="1">
          <a:off x="1253347" y="733730"/>
          <a:ext cx="45679" cy="45717"/>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693210-CF91-174C-8322-5473EB5F77C5}">
      <dsp:nvSpPr>
        <dsp:cNvPr id="0" name=""/>
        <dsp:cNvSpPr/>
      </dsp:nvSpPr>
      <dsp:spPr>
        <a:xfrm rot="10800000">
          <a:off x="214386" y="1354860"/>
          <a:ext cx="2123602" cy="2869708"/>
        </a:xfrm>
        <a:prstGeom prst="round2SameRect">
          <a:avLst>
            <a:gd name="adj1" fmla="val 10500"/>
            <a:gd name="adj2" fmla="val 0"/>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NG" sz="1400" b="1" kern="1200" dirty="0">
              <a:solidFill>
                <a:schemeClr val="bg1"/>
              </a:solidFill>
            </a:rPr>
            <a:t>Governmnt Policities &amp;</a:t>
          </a:r>
        </a:p>
        <a:p>
          <a:pPr marL="0" lvl="0" indent="0" algn="ctr" defTabSz="622300">
            <a:lnSpc>
              <a:spcPct val="90000"/>
            </a:lnSpc>
            <a:spcBef>
              <a:spcPct val="0"/>
            </a:spcBef>
            <a:spcAft>
              <a:spcPct val="35000"/>
            </a:spcAft>
            <a:buNone/>
          </a:pPr>
          <a:r>
            <a:rPr lang="en-NG" sz="1400" b="1" kern="1200" dirty="0">
              <a:solidFill>
                <a:schemeClr val="bg1"/>
              </a:solidFill>
            </a:rPr>
            <a:t>Regulations </a:t>
          </a:r>
        </a:p>
        <a:p>
          <a:pPr marL="0" lvl="0" indent="0" algn="ctr" defTabSz="622300">
            <a:lnSpc>
              <a:spcPct val="90000"/>
            </a:lnSpc>
            <a:spcBef>
              <a:spcPct val="0"/>
            </a:spcBef>
            <a:spcAft>
              <a:spcPct val="35000"/>
            </a:spcAft>
            <a:buNone/>
          </a:pPr>
          <a:endParaRPr lang="en-NG" sz="1400" b="1" kern="1200" dirty="0">
            <a:solidFill>
              <a:schemeClr val="bg1"/>
            </a:solidFill>
          </a:endParaRPr>
        </a:p>
        <a:p>
          <a:pPr marL="0" lvl="0" indent="0" algn="ctr" defTabSz="622300">
            <a:lnSpc>
              <a:spcPct val="90000"/>
            </a:lnSpc>
            <a:spcBef>
              <a:spcPct val="0"/>
            </a:spcBef>
            <a:spcAft>
              <a:spcPct val="35000"/>
            </a:spcAft>
            <a:buNone/>
          </a:pPr>
          <a:r>
            <a:rPr lang="en-NG" sz="1400" kern="1200" dirty="0">
              <a:solidFill>
                <a:schemeClr val="bg1"/>
              </a:solidFill>
            </a:rPr>
            <a:t>Uk’s Stronge intellectual</a:t>
          </a:r>
        </a:p>
        <a:p>
          <a:pPr marL="0" lvl="0" indent="0" algn="ctr" defTabSz="622300">
            <a:lnSpc>
              <a:spcPct val="90000"/>
            </a:lnSpc>
            <a:spcBef>
              <a:spcPct val="0"/>
            </a:spcBef>
            <a:spcAft>
              <a:spcPct val="35000"/>
            </a:spcAft>
            <a:buNone/>
          </a:pPr>
          <a:r>
            <a:rPr lang="en-GB" sz="1400" kern="1200" dirty="0">
              <a:solidFill>
                <a:schemeClr val="bg1"/>
              </a:solidFill>
            </a:rPr>
            <a:t>P</a:t>
          </a:r>
          <a:r>
            <a:rPr lang="en-NG" sz="1400" kern="1200" dirty="0">
              <a:solidFill>
                <a:schemeClr val="bg1"/>
              </a:solidFill>
            </a:rPr>
            <a:t>roperty rights protection</a:t>
          </a:r>
        </a:p>
        <a:p>
          <a:pPr marL="0" lvl="0" indent="0" algn="ctr" defTabSz="622300">
            <a:lnSpc>
              <a:spcPct val="90000"/>
            </a:lnSpc>
            <a:spcBef>
              <a:spcPct val="0"/>
            </a:spcBef>
            <a:spcAft>
              <a:spcPct val="35000"/>
            </a:spcAft>
            <a:buNone/>
          </a:pPr>
          <a:r>
            <a:rPr lang="en-NG" sz="1400" kern="1200" dirty="0">
              <a:solidFill>
                <a:schemeClr val="bg1"/>
              </a:solidFill>
            </a:rPr>
            <a:t>VS Pakistan mixed legal</a:t>
          </a:r>
        </a:p>
        <a:p>
          <a:pPr marL="0" lvl="0" indent="0" algn="ctr" defTabSz="622300">
            <a:lnSpc>
              <a:spcPct val="90000"/>
            </a:lnSpc>
            <a:spcBef>
              <a:spcPct val="0"/>
            </a:spcBef>
            <a:spcAft>
              <a:spcPct val="35000"/>
            </a:spcAft>
            <a:buNone/>
          </a:pPr>
          <a:r>
            <a:rPr lang="en-GB" sz="1400" kern="1200" dirty="0">
              <a:solidFill>
                <a:schemeClr val="bg1"/>
              </a:solidFill>
            </a:rPr>
            <a:t>S</a:t>
          </a:r>
          <a:r>
            <a:rPr lang="en-NG" sz="1400" kern="1200" dirty="0">
              <a:solidFill>
                <a:schemeClr val="bg1"/>
              </a:solidFill>
            </a:rPr>
            <a:t>ystem and common law.</a:t>
          </a:r>
          <a:endParaRPr lang="en-GB" sz="1400" kern="1200" dirty="0">
            <a:solidFill>
              <a:schemeClr val="bg1"/>
            </a:solidFill>
          </a:endParaRPr>
        </a:p>
      </dsp:txBody>
      <dsp:txXfrm rot="10800000">
        <a:off x="279694" y="1354860"/>
        <a:ext cx="1992986" cy="2804400"/>
      </dsp:txXfrm>
    </dsp:sp>
    <dsp:sp modelId="{E2970733-892F-294E-BAE6-665AA5BFCE20}">
      <dsp:nvSpPr>
        <dsp:cNvPr id="0" name=""/>
        <dsp:cNvSpPr/>
      </dsp:nvSpPr>
      <dsp:spPr>
        <a:xfrm flipH="1" flipV="1">
          <a:off x="3391862" y="732936"/>
          <a:ext cx="79307" cy="5557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8C5379-A677-CE4F-B596-E26EEAF2C7B8}">
      <dsp:nvSpPr>
        <dsp:cNvPr id="0" name=""/>
        <dsp:cNvSpPr/>
      </dsp:nvSpPr>
      <dsp:spPr>
        <a:xfrm rot="10800000">
          <a:off x="2438914" y="1367273"/>
          <a:ext cx="1985202" cy="2853158"/>
        </a:xfrm>
        <a:prstGeom prst="round2SameRect">
          <a:avLst>
            <a:gd name="adj1" fmla="val 10500"/>
            <a:gd name="adj2" fmla="val 0"/>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NG" sz="1400" b="1" kern="1200" dirty="0">
              <a:solidFill>
                <a:schemeClr val="bg1"/>
              </a:solidFill>
            </a:rPr>
            <a:t>Political Stability</a:t>
          </a:r>
        </a:p>
        <a:p>
          <a:pPr marL="0" lvl="0" indent="0" algn="ctr" defTabSz="622300">
            <a:lnSpc>
              <a:spcPct val="90000"/>
            </a:lnSpc>
            <a:spcBef>
              <a:spcPct val="0"/>
            </a:spcBef>
            <a:spcAft>
              <a:spcPct val="35000"/>
            </a:spcAft>
            <a:buFont typeface="Arial" panose="020B0604020202020204" pitchFamily="34" charset="0"/>
            <a:buNone/>
          </a:pPr>
          <a:endParaRPr lang="en-NG" sz="1400" b="1" kern="1200" dirty="0">
            <a:solidFill>
              <a:schemeClr val="bg1"/>
            </a:solidFill>
          </a:endParaRPr>
        </a:p>
        <a:p>
          <a:pPr marL="0" lvl="0" indent="0" algn="ctr" defTabSz="622300">
            <a:lnSpc>
              <a:spcPct val="90000"/>
            </a:lnSpc>
            <a:spcBef>
              <a:spcPct val="0"/>
            </a:spcBef>
            <a:spcAft>
              <a:spcPct val="35000"/>
            </a:spcAft>
            <a:buFont typeface="Arial" panose="020B0604020202020204" pitchFamily="34" charset="0"/>
            <a:buNone/>
          </a:pPr>
          <a:endParaRPr lang="en-NG" sz="1400" b="1" kern="1200" dirty="0">
            <a:solidFill>
              <a:schemeClr val="bg1"/>
            </a:solidFill>
          </a:endParaRPr>
        </a:p>
        <a:p>
          <a:pPr marL="0" lvl="0" indent="0" algn="ctr" defTabSz="622300">
            <a:lnSpc>
              <a:spcPct val="90000"/>
            </a:lnSpc>
            <a:spcBef>
              <a:spcPct val="0"/>
            </a:spcBef>
            <a:spcAft>
              <a:spcPct val="35000"/>
            </a:spcAft>
            <a:buFont typeface="Arial" panose="020B0604020202020204" pitchFamily="34" charset="0"/>
            <a:buNone/>
          </a:pPr>
          <a:r>
            <a:rPr lang="en-NG" sz="1400" kern="1200" dirty="0">
              <a:solidFill>
                <a:schemeClr val="bg1"/>
              </a:solidFill>
            </a:rPr>
            <a:t>Uk’s high political stability and strong </a:t>
          </a:r>
        </a:p>
        <a:p>
          <a:pPr marL="0" lvl="0" indent="0" algn="ctr" defTabSz="622300">
            <a:lnSpc>
              <a:spcPct val="90000"/>
            </a:lnSpc>
            <a:spcBef>
              <a:spcPct val="0"/>
            </a:spcBef>
            <a:spcAft>
              <a:spcPct val="35000"/>
            </a:spcAft>
            <a:buFont typeface="Arial" panose="020B0604020202020204" pitchFamily="34" charset="0"/>
            <a:buNone/>
          </a:pPr>
          <a:r>
            <a:rPr lang="en-GB" sz="1400" kern="1200" dirty="0">
              <a:solidFill>
                <a:schemeClr val="bg1"/>
              </a:solidFill>
            </a:rPr>
            <a:t>I</a:t>
          </a:r>
          <a:r>
            <a:rPr lang="en-NG" sz="1400" kern="1200" dirty="0">
              <a:solidFill>
                <a:schemeClr val="bg1"/>
              </a:solidFill>
            </a:rPr>
            <a:t>nstitiopnal framework VS Pakistan’s political flunctuations and instability related to corrupyion and security</a:t>
          </a:r>
          <a:endParaRPr lang="en-GB" sz="1400" kern="1200" dirty="0">
            <a:solidFill>
              <a:schemeClr val="bg1"/>
            </a:solidFill>
          </a:endParaRPr>
        </a:p>
      </dsp:txBody>
      <dsp:txXfrm rot="10800000">
        <a:off x="2499966" y="1367273"/>
        <a:ext cx="1863098" cy="2792106"/>
      </dsp:txXfrm>
    </dsp:sp>
    <dsp:sp modelId="{70FA0544-10E4-0F4F-86BE-6768A834AE2F}">
      <dsp:nvSpPr>
        <dsp:cNvPr id="0" name=""/>
        <dsp:cNvSpPr/>
      </dsp:nvSpPr>
      <dsp:spPr>
        <a:xfrm flipV="1">
          <a:off x="5532052" y="739165"/>
          <a:ext cx="178982" cy="45717"/>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966781-FC16-DA4A-9E93-5A7AEB70F76A}">
      <dsp:nvSpPr>
        <dsp:cNvPr id="0" name=""/>
        <dsp:cNvSpPr/>
      </dsp:nvSpPr>
      <dsp:spPr>
        <a:xfrm rot="10800000">
          <a:off x="4525043" y="1371164"/>
          <a:ext cx="2192999" cy="2847970"/>
        </a:xfrm>
        <a:prstGeom prst="round2SameRect">
          <a:avLst>
            <a:gd name="adj1" fmla="val 10500"/>
            <a:gd name="adj2" fmla="val 0"/>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NG" sz="1400" b="1" kern="1200" dirty="0">
              <a:solidFill>
                <a:schemeClr val="bg1"/>
              </a:solidFill>
            </a:rPr>
            <a:t>Legal and institutional</a:t>
          </a:r>
        </a:p>
        <a:p>
          <a:pPr marL="0" lvl="0" indent="0" algn="ctr" defTabSz="622300">
            <a:lnSpc>
              <a:spcPct val="90000"/>
            </a:lnSpc>
            <a:spcBef>
              <a:spcPct val="0"/>
            </a:spcBef>
            <a:spcAft>
              <a:spcPct val="35000"/>
            </a:spcAft>
            <a:buNone/>
          </a:pPr>
          <a:r>
            <a:rPr lang="en-GB" sz="1400" b="1" kern="1200" dirty="0">
              <a:solidFill>
                <a:schemeClr val="bg1"/>
              </a:solidFill>
            </a:rPr>
            <a:t>F</a:t>
          </a:r>
          <a:r>
            <a:rPr lang="en-NG" sz="1400" b="1" kern="1200" dirty="0">
              <a:solidFill>
                <a:schemeClr val="bg1"/>
              </a:solidFill>
            </a:rPr>
            <a:t>rameworks</a:t>
          </a:r>
        </a:p>
        <a:p>
          <a:pPr marL="0" lvl="0" indent="0" algn="ctr" defTabSz="622300">
            <a:lnSpc>
              <a:spcPct val="90000"/>
            </a:lnSpc>
            <a:spcBef>
              <a:spcPct val="0"/>
            </a:spcBef>
            <a:spcAft>
              <a:spcPct val="35000"/>
            </a:spcAft>
            <a:buNone/>
          </a:pPr>
          <a:r>
            <a:rPr lang="en-NG" sz="1400" kern="1200" dirty="0">
              <a:solidFill>
                <a:schemeClr val="bg1"/>
              </a:solidFill>
            </a:rPr>
            <a:t>Uk’s Transparent legal system and stronge</a:t>
          </a:r>
        </a:p>
        <a:p>
          <a:pPr marL="0" lvl="0" indent="0" algn="ctr" defTabSz="622300">
            <a:lnSpc>
              <a:spcPct val="90000"/>
            </a:lnSpc>
            <a:spcBef>
              <a:spcPct val="0"/>
            </a:spcBef>
            <a:spcAft>
              <a:spcPct val="35000"/>
            </a:spcAft>
            <a:buNone/>
          </a:pPr>
          <a:r>
            <a:rPr lang="en-GB" sz="1400" kern="1200" dirty="0">
              <a:solidFill>
                <a:schemeClr val="bg1"/>
              </a:solidFill>
            </a:rPr>
            <a:t>P</a:t>
          </a:r>
          <a:r>
            <a:rPr lang="en-NG" sz="1400" kern="1200" dirty="0">
              <a:solidFill>
                <a:schemeClr val="bg1"/>
              </a:solidFill>
            </a:rPr>
            <a:t>rotetions for property rights VS Pakistan </a:t>
          </a:r>
        </a:p>
        <a:p>
          <a:pPr marL="0" lvl="0" indent="0" algn="ctr" defTabSz="622300">
            <a:lnSpc>
              <a:spcPct val="90000"/>
            </a:lnSpc>
            <a:spcBef>
              <a:spcPct val="0"/>
            </a:spcBef>
            <a:spcAft>
              <a:spcPct val="35000"/>
            </a:spcAft>
            <a:buNone/>
          </a:pPr>
          <a:r>
            <a:rPr lang="en-GB" sz="1400" kern="1200" dirty="0">
              <a:solidFill>
                <a:schemeClr val="bg1"/>
              </a:solidFill>
            </a:rPr>
            <a:t>B</a:t>
          </a:r>
          <a:r>
            <a:rPr lang="en-NG" sz="1400" kern="1200" dirty="0">
              <a:solidFill>
                <a:schemeClr val="bg1"/>
              </a:solidFill>
            </a:rPr>
            <a:t>ureacratic inefficiencies and inconsistent </a:t>
          </a:r>
        </a:p>
        <a:p>
          <a:pPr marL="0" lvl="0" indent="0" algn="ctr" defTabSz="622300">
            <a:lnSpc>
              <a:spcPct val="90000"/>
            </a:lnSpc>
            <a:spcBef>
              <a:spcPct val="0"/>
            </a:spcBef>
            <a:spcAft>
              <a:spcPct val="35000"/>
            </a:spcAft>
            <a:buNone/>
          </a:pPr>
          <a:r>
            <a:rPr lang="en-GB" sz="1400" kern="1200" dirty="0">
              <a:solidFill>
                <a:schemeClr val="bg1"/>
              </a:solidFill>
            </a:rPr>
            <a:t>E</a:t>
          </a:r>
          <a:r>
            <a:rPr lang="en-NG" sz="1400" kern="1200" dirty="0">
              <a:solidFill>
                <a:schemeClr val="bg1"/>
              </a:solidFill>
            </a:rPr>
            <a:t>nforcement of laws.</a:t>
          </a:r>
          <a:endParaRPr lang="en-GB" sz="1400" kern="1200" dirty="0">
            <a:solidFill>
              <a:schemeClr val="bg1"/>
            </a:solidFill>
          </a:endParaRPr>
        </a:p>
      </dsp:txBody>
      <dsp:txXfrm rot="10800000">
        <a:off x="4592485" y="1371164"/>
        <a:ext cx="2058115" cy="27805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98C1D-4929-EE49-A396-648CDDBA955C}">
      <dsp:nvSpPr>
        <dsp:cNvPr id="0" name=""/>
        <dsp:cNvSpPr/>
      </dsp:nvSpPr>
      <dsp:spPr>
        <a:xfrm flipV="1">
          <a:off x="0" y="1257671"/>
          <a:ext cx="5988943" cy="43701"/>
        </a:xfrm>
        <a:prstGeom prst="roundRect">
          <a:avLst>
            <a:gd name="adj" fmla="val 10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91BA2-3EE0-0F42-8A8D-078C7E94E7B8}">
      <dsp:nvSpPr>
        <dsp:cNvPr id="0" name=""/>
        <dsp:cNvSpPr/>
      </dsp:nvSpPr>
      <dsp:spPr>
        <a:xfrm flipH="1">
          <a:off x="1082770" y="701223"/>
          <a:ext cx="39462" cy="43691"/>
        </a:xfrm>
        <a:prstGeom prst="roundRect">
          <a:avLst>
            <a:gd name="adj" fmla="val 10000"/>
          </a:avLst>
        </a:prstGeom>
        <a:solidFill>
          <a:schemeClr val="accent4">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693210-CF91-174C-8322-5473EB5F77C5}">
      <dsp:nvSpPr>
        <dsp:cNvPr id="0" name=""/>
        <dsp:cNvSpPr/>
      </dsp:nvSpPr>
      <dsp:spPr>
        <a:xfrm rot="10800000">
          <a:off x="185208" y="1294834"/>
          <a:ext cx="1834585" cy="2742568"/>
        </a:xfrm>
        <a:prstGeom prst="round2SameRect">
          <a:avLst>
            <a:gd name="adj1" fmla="val 10500"/>
            <a:gd name="adj2" fmla="val 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a:t>Strategic Location: </a:t>
          </a:r>
          <a:r>
            <a:rPr lang="en-US" sz="1400" b="0" kern="1200"/>
            <a:t>Proximity to key markets in South Asia, Central Asia, and the Middle East, offering a gateway for trade expansion.</a:t>
          </a:r>
          <a:endParaRPr lang="en-NG" sz="1400" b="0" kern="1200" dirty="0"/>
        </a:p>
      </dsp:txBody>
      <dsp:txXfrm rot="10800000">
        <a:off x="241628" y="1294834"/>
        <a:ext cx="1721745" cy="2686148"/>
      </dsp:txXfrm>
    </dsp:sp>
    <dsp:sp modelId="{E2970733-892F-294E-BAE6-665AA5BFCE20}">
      <dsp:nvSpPr>
        <dsp:cNvPr id="0" name=""/>
        <dsp:cNvSpPr/>
      </dsp:nvSpPr>
      <dsp:spPr>
        <a:xfrm flipH="1" flipV="1">
          <a:off x="2930238" y="700464"/>
          <a:ext cx="68514" cy="53117"/>
        </a:xfrm>
        <a:prstGeom prst="roundRect">
          <a:avLst>
            <a:gd name="adj" fmla="val 10000"/>
          </a:avLst>
        </a:prstGeom>
        <a:solidFill>
          <a:schemeClr val="accent4">
            <a:tint val="50000"/>
            <a:hueOff val="-2076753"/>
            <a:satOff val="-3440"/>
            <a:lumOff val="-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8C5379-A677-CE4F-B596-E26EEAF2C7B8}">
      <dsp:nvSpPr>
        <dsp:cNvPr id="0" name=""/>
        <dsp:cNvSpPr/>
      </dsp:nvSpPr>
      <dsp:spPr>
        <a:xfrm rot="10800000">
          <a:off x="2106984" y="1306697"/>
          <a:ext cx="1715021" cy="2726752"/>
        </a:xfrm>
        <a:prstGeom prst="round2SameRect">
          <a:avLst>
            <a:gd name="adj1" fmla="val 10500"/>
            <a:gd name="adj2" fmla="val 0"/>
          </a:avLst>
        </a:prstGeom>
        <a:solidFill>
          <a:schemeClr val="accent4">
            <a:hueOff val="-2362766"/>
            <a:satOff val="-3784"/>
            <a:lumOff val="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kern="1200"/>
            <a:t>Access to Raw Materials: </a:t>
          </a:r>
          <a:br>
            <a:rPr lang="en-US" sz="1400" b="1" kern="1200"/>
          </a:br>
          <a:r>
            <a:rPr lang="en-US" sz="1400" b="0" kern="1200"/>
            <a:t>As a major cotton producer, Pakistan offers an abundant supply of raw materials, reducing procurement costs and supply chain disruptions.</a:t>
          </a:r>
          <a:endParaRPr lang="en-GB" sz="1400" b="0" kern="1200" dirty="0"/>
        </a:p>
      </dsp:txBody>
      <dsp:txXfrm rot="10800000">
        <a:off x="2159727" y="1306697"/>
        <a:ext cx="1609535" cy="2674009"/>
      </dsp:txXfrm>
    </dsp:sp>
    <dsp:sp modelId="{70FA0544-10E4-0F4F-86BE-6768A834AE2F}">
      <dsp:nvSpPr>
        <dsp:cNvPr id="0" name=""/>
        <dsp:cNvSpPr/>
      </dsp:nvSpPr>
      <dsp:spPr>
        <a:xfrm flipV="1">
          <a:off x="4779153" y="706417"/>
          <a:ext cx="154623" cy="43691"/>
        </a:xfrm>
        <a:prstGeom prst="roundRect">
          <a:avLst>
            <a:gd name="adj" fmla="val 10000"/>
          </a:avLst>
        </a:prstGeom>
        <a:solidFill>
          <a:schemeClr val="accent4">
            <a:tint val="50000"/>
            <a:hueOff val="-4153507"/>
            <a:satOff val="-6879"/>
            <a:lumOff val="-16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966781-FC16-DA4A-9E93-5A7AEB70F76A}">
      <dsp:nvSpPr>
        <dsp:cNvPr id="0" name=""/>
        <dsp:cNvSpPr/>
      </dsp:nvSpPr>
      <dsp:spPr>
        <a:xfrm rot="10800000">
          <a:off x="3909196" y="1310416"/>
          <a:ext cx="1894537" cy="2721793"/>
        </a:xfrm>
        <a:prstGeom prst="round2SameRect">
          <a:avLst>
            <a:gd name="adj1" fmla="val 10500"/>
            <a:gd name="adj2" fmla="val 0"/>
          </a:avLst>
        </a:prstGeom>
        <a:solidFill>
          <a:schemeClr val="accent4">
            <a:hueOff val="-4725531"/>
            <a:satOff val="-7569"/>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a:t>Lower Transportation Costs: </a:t>
          </a:r>
        </a:p>
        <a:p>
          <a:pPr marL="0" lvl="0" indent="0" algn="ctr" defTabSz="622300">
            <a:lnSpc>
              <a:spcPct val="90000"/>
            </a:lnSpc>
            <a:spcBef>
              <a:spcPct val="0"/>
            </a:spcBef>
            <a:spcAft>
              <a:spcPct val="35000"/>
            </a:spcAft>
            <a:buNone/>
          </a:pPr>
          <a:r>
            <a:rPr lang="en-US" sz="1400" b="0" kern="1200"/>
            <a:t>Geographic proximity can lower shipping costs and transit times for UK companies importing textiles from Pakistan.</a:t>
          </a:r>
          <a:endParaRPr lang="en-GB" sz="1400" b="0" kern="1200" dirty="0"/>
        </a:p>
      </dsp:txBody>
      <dsp:txXfrm rot="10800000">
        <a:off x="3967460" y="1310416"/>
        <a:ext cx="1778009" cy="26635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98C1D-4929-EE49-A396-648CDDBA955C}">
      <dsp:nvSpPr>
        <dsp:cNvPr id="0" name=""/>
        <dsp:cNvSpPr/>
      </dsp:nvSpPr>
      <dsp:spPr>
        <a:xfrm flipV="1">
          <a:off x="0" y="1257671"/>
          <a:ext cx="5988943" cy="43701"/>
        </a:xfrm>
        <a:prstGeom prst="roundRect">
          <a:avLst>
            <a:gd name="adj" fmla="val 10000"/>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91BA2-3EE0-0F42-8A8D-078C7E94E7B8}">
      <dsp:nvSpPr>
        <dsp:cNvPr id="0" name=""/>
        <dsp:cNvSpPr/>
      </dsp:nvSpPr>
      <dsp:spPr>
        <a:xfrm flipH="1">
          <a:off x="1082770" y="701223"/>
          <a:ext cx="39462" cy="43691"/>
        </a:xfrm>
        <a:prstGeom prst="roundRect">
          <a:avLst>
            <a:gd name="adj" fmla="val 10000"/>
          </a:avLst>
        </a:prstGeom>
        <a:solidFill>
          <a:schemeClr val="accent5">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693210-CF91-174C-8322-5473EB5F77C5}">
      <dsp:nvSpPr>
        <dsp:cNvPr id="0" name=""/>
        <dsp:cNvSpPr/>
      </dsp:nvSpPr>
      <dsp:spPr>
        <a:xfrm rot="10800000">
          <a:off x="185208" y="1294834"/>
          <a:ext cx="1834585" cy="2742568"/>
        </a:xfrm>
        <a:prstGeom prst="round2SameRect">
          <a:avLst>
            <a:gd name="adj1" fmla="val 10500"/>
            <a:gd name="adj2" fmla="val 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a:t>Infrastructure Development: </a:t>
          </a:r>
        </a:p>
        <a:p>
          <a:pPr marL="0" lvl="0" indent="0" algn="ctr" defTabSz="622300">
            <a:lnSpc>
              <a:spcPct val="90000"/>
            </a:lnSpc>
            <a:spcBef>
              <a:spcPct val="0"/>
            </a:spcBef>
            <a:spcAft>
              <a:spcPct val="35000"/>
            </a:spcAft>
            <a:buNone/>
          </a:pPr>
          <a:r>
            <a:rPr lang="en-US" sz="1400" b="0" kern="1200"/>
            <a:t>While improving, Pakistan's infrastructure, including transportation and logistics, may not meet the standards required by UK businesses</a:t>
          </a:r>
          <a:r>
            <a:rPr lang="en-US" sz="1400" b="1" kern="1200"/>
            <a:t>.</a:t>
          </a:r>
          <a:endParaRPr lang="en-NG" sz="1400" b="0" kern="1200" dirty="0"/>
        </a:p>
      </dsp:txBody>
      <dsp:txXfrm rot="10800000">
        <a:off x="241628" y="1294834"/>
        <a:ext cx="1721745" cy="2686148"/>
      </dsp:txXfrm>
    </dsp:sp>
    <dsp:sp modelId="{E2970733-892F-294E-BAE6-665AA5BFCE20}">
      <dsp:nvSpPr>
        <dsp:cNvPr id="0" name=""/>
        <dsp:cNvSpPr/>
      </dsp:nvSpPr>
      <dsp:spPr>
        <a:xfrm flipH="1" flipV="1">
          <a:off x="2930238" y="700464"/>
          <a:ext cx="68514" cy="53117"/>
        </a:xfrm>
        <a:prstGeom prst="roundRect">
          <a:avLst>
            <a:gd name="adj" fmla="val 10000"/>
          </a:avLst>
        </a:prstGeom>
        <a:solidFill>
          <a:schemeClr val="accent5">
            <a:tint val="50000"/>
            <a:hueOff val="-1874438"/>
            <a:satOff val="-7015"/>
            <a:lumOff val="63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8C5379-A677-CE4F-B596-E26EEAF2C7B8}">
      <dsp:nvSpPr>
        <dsp:cNvPr id="0" name=""/>
        <dsp:cNvSpPr/>
      </dsp:nvSpPr>
      <dsp:spPr>
        <a:xfrm rot="10800000">
          <a:off x="2106984" y="1306697"/>
          <a:ext cx="1715021" cy="2726752"/>
        </a:xfrm>
        <a:prstGeom prst="round2SameRect">
          <a:avLst>
            <a:gd name="adj1" fmla="val 10500"/>
            <a:gd name="adj2" fmla="val 0"/>
          </a:avLst>
        </a:prstGeom>
        <a:solidFill>
          <a:schemeClr val="accent5">
            <a:hueOff val="-1654278"/>
            <a:satOff val="-8885"/>
            <a:lumOff val="3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kern="1200"/>
            <a:t>Geopolitical Risks: </a:t>
          </a:r>
          <a:r>
            <a:rPr lang="en-US" sz="1400" b="0" kern="1200"/>
            <a:t>Political instability and regional tensions can impact the reliability of supply chains and business operations.</a:t>
          </a:r>
          <a:endParaRPr lang="en-GB" sz="1400" b="0" kern="1200" dirty="0"/>
        </a:p>
      </dsp:txBody>
      <dsp:txXfrm rot="10800000">
        <a:off x="2159727" y="1306697"/>
        <a:ext cx="1609535" cy="2674009"/>
      </dsp:txXfrm>
    </dsp:sp>
    <dsp:sp modelId="{70FA0544-10E4-0F4F-86BE-6768A834AE2F}">
      <dsp:nvSpPr>
        <dsp:cNvPr id="0" name=""/>
        <dsp:cNvSpPr/>
      </dsp:nvSpPr>
      <dsp:spPr>
        <a:xfrm flipV="1">
          <a:off x="4779153" y="706417"/>
          <a:ext cx="154623" cy="43691"/>
        </a:xfrm>
        <a:prstGeom prst="roundRect">
          <a:avLst>
            <a:gd name="adj" fmla="val 10000"/>
          </a:avLst>
        </a:prstGeom>
        <a:solidFill>
          <a:schemeClr val="accent5">
            <a:tint val="50000"/>
            <a:hueOff val="-3748877"/>
            <a:satOff val="-14031"/>
            <a:lumOff val="127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966781-FC16-DA4A-9E93-5A7AEB70F76A}">
      <dsp:nvSpPr>
        <dsp:cNvPr id="0" name=""/>
        <dsp:cNvSpPr/>
      </dsp:nvSpPr>
      <dsp:spPr>
        <a:xfrm rot="10800000">
          <a:off x="3909196" y="1310416"/>
          <a:ext cx="1894537" cy="2721793"/>
        </a:xfrm>
        <a:prstGeom prst="round2SameRect">
          <a:avLst>
            <a:gd name="adj1" fmla="val 10500"/>
            <a:gd name="adj2" fmla="val 0"/>
          </a:avLst>
        </a:prstGeom>
        <a:solidFill>
          <a:schemeClr val="accent5">
            <a:hueOff val="-3308557"/>
            <a:satOff val="-17770"/>
            <a:lumOff val="6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a:t>Cultural and Regulatory Differences: </a:t>
          </a:r>
          <a:r>
            <a:rPr lang="en-US" sz="1400" b="0" kern="1200"/>
            <a:t>Navigating different business practices, regulatory environments, and cultural norms can pose challenges for UK companies entering the Pakistani market.</a:t>
          </a:r>
          <a:endParaRPr lang="en-GB" sz="1400" b="0" kern="1200" dirty="0"/>
        </a:p>
      </dsp:txBody>
      <dsp:txXfrm rot="10800000">
        <a:off x="3967460" y="1310416"/>
        <a:ext cx="1778009" cy="26635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98C1D-4929-EE49-A396-648CDDBA955C}">
      <dsp:nvSpPr>
        <dsp:cNvPr id="0" name=""/>
        <dsp:cNvSpPr/>
      </dsp:nvSpPr>
      <dsp:spPr>
        <a:xfrm flipV="1">
          <a:off x="0" y="1257671"/>
          <a:ext cx="5988943" cy="43701"/>
        </a:xfrm>
        <a:prstGeom prst="roundRect">
          <a:avLst>
            <a:gd name="adj" fmla="val 10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91BA2-3EE0-0F42-8A8D-078C7E94E7B8}">
      <dsp:nvSpPr>
        <dsp:cNvPr id="0" name=""/>
        <dsp:cNvSpPr/>
      </dsp:nvSpPr>
      <dsp:spPr>
        <a:xfrm flipH="1">
          <a:off x="1082770" y="701223"/>
          <a:ext cx="39462" cy="43691"/>
        </a:xfrm>
        <a:prstGeom prst="roundRect">
          <a:avLst>
            <a:gd name="adj" fmla="val 10000"/>
          </a:avLst>
        </a:prstGeom>
        <a:solidFill>
          <a:schemeClr val="accent4">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693210-CF91-174C-8322-5473EB5F77C5}">
      <dsp:nvSpPr>
        <dsp:cNvPr id="0" name=""/>
        <dsp:cNvSpPr/>
      </dsp:nvSpPr>
      <dsp:spPr>
        <a:xfrm rot="10800000">
          <a:off x="185208" y="1294834"/>
          <a:ext cx="1834585" cy="2742568"/>
        </a:xfrm>
        <a:prstGeom prst="round2SameRect">
          <a:avLst>
            <a:gd name="adj1" fmla="val 10500"/>
            <a:gd name="adj2" fmla="val 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dirty="0"/>
            <a:t>Cost-Effective Production:</a:t>
          </a:r>
          <a:br>
            <a:rPr lang="en-US" sz="1400" b="1" kern="1200" dirty="0"/>
          </a:br>
          <a:r>
            <a:rPr lang="en-US" sz="1400" b="1" kern="1200" dirty="0"/>
            <a:t> </a:t>
          </a:r>
          <a:r>
            <a:rPr lang="en-US" sz="1400" b="0" kern="1200" dirty="0"/>
            <a:t>Lower labor costs in Pakistan provide a competitive advantage for UK companies looking to outsource manufacturing.</a:t>
          </a:r>
          <a:endParaRPr lang="en-NG" sz="1400" b="0" kern="1200" dirty="0"/>
        </a:p>
      </dsp:txBody>
      <dsp:txXfrm rot="10800000">
        <a:off x="241628" y="1294834"/>
        <a:ext cx="1721745" cy="2686148"/>
      </dsp:txXfrm>
    </dsp:sp>
    <dsp:sp modelId="{E2970733-892F-294E-BAE6-665AA5BFCE20}">
      <dsp:nvSpPr>
        <dsp:cNvPr id="0" name=""/>
        <dsp:cNvSpPr/>
      </dsp:nvSpPr>
      <dsp:spPr>
        <a:xfrm flipH="1" flipV="1">
          <a:off x="2930238" y="700464"/>
          <a:ext cx="68514" cy="53117"/>
        </a:xfrm>
        <a:prstGeom prst="roundRect">
          <a:avLst>
            <a:gd name="adj" fmla="val 10000"/>
          </a:avLst>
        </a:prstGeom>
        <a:solidFill>
          <a:schemeClr val="accent4">
            <a:tint val="50000"/>
            <a:hueOff val="-2076753"/>
            <a:satOff val="-3440"/>
            <a:lumOff val="-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8C5379-A677-CE4F-B596-E26EEAF2C7B8}">
      <dsp:nvSpPr>
        <dsp:cNvPr id="0" name=""/>
        <dsp:cNvSpPr/>
      </dsp:nvSpPr>
      <dsp:spPr>
        <a:xfrm rot="10800000">
          <a:off x="2106984" y="1306697"/>
          <a:ext cx="1715021" cy="2726752"/>
        </a:xfrm>
        <a:prstGeom prst="round2SameRect">
          <a:avLst>
            <a:gd name="adj1" fmla="val 10500"/>
            <a:gd name="adj2" fmla="val 0"/>
          </a:avLst>
        </a:prstGeom>
        <a:solidFill>
          <a:schemeClr val="accent4">
            <a:hueOff val="-2362766"/>
            <a:satOff val="-3784"/>
            <a:lumOff val="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kern="1200" dirty="0"/>
            <a:t>Incentives and Subsidies:</a:t>
          </a:r>
          <a:br>
            <a:rPr lang="en-US" sz="1400" b="1" kern="1200" dirty="0"/>
          </a:br>
          <a:r>
            <a:rPr lang="en-US" sz="1400" b="1" kern="1200" dirty="0"/>
            <a:t> </a:t>
          </a:r>
          <a:r>
            <a:rPr lang="en-US" sz="1400" b="0" kern="1200" dirty="0"/>
            <a:t>The Pakistani government offers various tax incentives and subsidies to the textile sector, which can benefit UK investors.</a:t>
          </a:r>
          <a:endParaRPr lang="en-GB" sz="1400" b="0" kern="1200" dirty="0"/>
        </a:p>
      </dsp:txBody>
      <dsp:txXfrm rot="10800000">
        <a:off x="2159727" y="1306697"/>
        <a:ext cx="1609535" cy="2674009"/>
      </dsp:txXfrm>
    </dsp:sp>
    <dsp:sp modelId="{70FA0544-10E4-0F4F-86BE-6768A834AE2F}">
      <dsp:nvSpPr>
        <dsp:cNvPr id="0" name=""/>
        <dsp:cNvSpPr/>
      </dsp:nvSpPr>
      <dsp:spPr>
        <a:xfrm flipV="1">
          <a:off x="4779153" y="706417"/>
          <a:ext cx="154623" cy="43691"/>
        </a:xfrm>
        <a:prstGeom prst="roundRect">
          <a:avLst>
            <a:gd name="adj" fmla="val 10000"/>
          </a:avLst>
        </a:prstGeom>
        <a:solidFill>
          <a:schemeClr val="accent4">
            <a:tint val="50000"/>
            <a:hueOff val="-4153507"/>
            <a:satOff val="-6879"/>
            <a:lumOff val="-16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966781-FC16-DA4A-9E93-5A7AEB70F76A}">
      <dsp:nvSpPr>
        <dsp:cNvPr id="0" name=""/>
        <dsp:cNvSpPr/>
      </dsp:nvSpPr>
      <dsp:spPr>
        <a:xfrm rot="10800000">
          <a:off x="3909196" y="1310416"/>
          <a:ext cx="1894537" cy="2721793"/>
        </a:xfrm>
        <a:prstGeom prst="round2SameRect">
          <a:avLst>
            <a:gd name="adj1" fmla="val 10500"/>
            <a:gd name="adj2" fmla="val 0"/>
          </a:avLst>
        </a:prstGeom>
        <a:solidFill>
          <a:schemeClr val="accent4">
            <a:hueOff val="-4725531"/>
            <a:satOff val="-7569"/>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dirty="0"/>
            <a:t>Growing Consumer Market: </a:t>
          </a:r>
        </a:p>
        <a:p>
          <a:pPr marL="0" lvl="0" indent="0" algn="ctr" defTabSz="622300">
            <a:lnSpc>
              <a:spcPct val="90000"/>
            </a:lnSpc>
            <a:spcBef>
              <a:spcPct val="0"/>
            </a:spcBef>
            <a:spcAft>
              <a:spcPct val="35000"/>
            </a:spcAft>
            <a:buNone/>
          </a:pPr>
          <a:r>
            <a:rPr lang="en-US" sz="1400" b="0" kern="1200" dirty="0"/>
            <a:t>With a growing middle class, Pakistan presents an expanding market for high-quality textiles and apparel from the UK.</a:t>
          </a:r>
          <a:endParaRPr lang="en-GB" sz="1400" b="0" kern="1200" dirty="0"/>
        </a:p>
      </dsp:txBody>
      <dsp:txXfrm rot="10800000">
        <a:off x="3967460" y="1310416"/>
        <a:ext cx="1778009" cy="26635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98C1D-4929-EE49-A396-648CDDBA955C}">
      <dsp:nvSpPr>
        <dsp:cNvPr id="0" name=""/>
        <dsp:cNvSpPr/>
      </dsp:nvSpPr>
      <dsp:spPr>
        <a:xfrm flipV="1">
          <a:off x="0" y="1257671"/>
          <a:ext cx="5988943" cy="43701"/>
        </a:xfrm>
        <a:prstGeom prst="roundRect">
          <a:avLst>
            <a:gd name="adj" fmla="val 10000"/>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91BA2-3EE0-0F42-8A8D-078C7E94E7B8}">
      <dsp:nvSpPr>
        <dsp:cNvPr id="0" name=""/>
        <dsp:cNvSpPr/>
      </dsp:nvSpPr>
      <dsp:spPr>
        <a:xfrm flipH="1">
          <a:off x="1082770" y="701223"/>
          <a:ext cx="39462" cy="43691"/>
        </a:xfrm>
        <a:prstGeom prst="roundRect">
          <a:avLst>
            <a:gd name="adj" fmla="val 10000"/>
          </a:avLst>
        </a:prstGeom>
        <a:solidFill>
          <a:schemeClr val="accent5">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693210-CF91-174C-8322-5473EB5F77C5}">
      <dsp:nvSpPr>
        <dsp:cNvPr id="0" name=""/>
        <dsp:cNvSpPr/>
      </dsp:nvSpPr>
      <dsp:spPr>
        <a:xfrm rot="10800000">
          <a:off x="185208" y="1294834"/>
          <a:ext cx="1834585" cy="2742568"/>
        </a:xfrm>
        <a:prstGeom prst="round2SameRect">
          <a:avLst>
            <a:gd name="adj1" fmla="val 10500"/>
            <a:gd name="adj2" fmla="val 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dirty="0"/>
            <a:t>Currency Fluctuations: </a:t>
          </a:r>
          <a:br>
            <a:rPr lang="en-US" sz="1400" b="1" kern="1200" dirty="0"/>
          </a:br>
          <a:r>
            <a:rPr lang="en-US" sz="1400" b="0" kern="1200" dirty="0"/>
            <a:t>Exchange rate volatility can affect profitability and pricing strategies for UK companies operating in Pakistan.</a:t>
          </a:r>
          <a:endParaRPr lang="en-NG" sz="1400" b="0" kern="1200" dirty="0"/>
        </a:p>
      </dsp:txBody>
      <dsp:txXfrm rot="10800000">
        <a:off x="241628" y="1294834"/>
        <a:ext cx="1721745" cy="2686148"/>
      </dsp:txXfrm>
    </dsp:sp>
    <dsp:sp modelId="{E2970733-892F-294E-BAE6-665AA5BFCE20}">
      <dsp:nvSpPr>
        <dsp:cNvPr id="0" name=""/>
        <dsp:cNvSpPr/>
      </dsp:nvSpPr>
      <dsp:spPr>
        <a:xfrm flipH="1" flipV="1">
          <a:off x="2930238" y="700464"/>
          <a:ext cx="68514" cy="53117"/>
        </a:xfrm>
        <a:prstGeom prst="roundRect">
          <a:avLst>
            <a:gd name="adj" fmla="val 10000"/>
          </a:avLst>
        </a:prstGeom>
        <a:solidFill>
          <a:schemeClr val="accent5">
            <a:tint val="50000"/>
            <a:hueOff val="-1874438"/>
            <a:satOff val="-7015"/>
            <a:lumOff val="63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8C5379-A677-CE4F-B596-E26EEAF2C7B8}">
      <dsp:nvSpPr>
        <dsp:cNvPr id="0" name=""/>
        <dsp:cNvSpPr/>
      </dsp:nvSpPr>
      <dsp:spPr>
        <a:xfrm rot="10800000">
          <a:off x="2106984" y="1306697"/>
          <a:ext cx="1715021" cy="2726752"/>
        </a:xfrm>
        <a:prstGeom prst="round2SameRect">
          <a:avLst>
            <a:gd name="adj1" fmla="val 10500"/>
            <a:gd name="adj2" fmla="val 0"/>
          </a:avLst>
        </a:prstGeom>
        <a:solidFill>
          <a:schemeClr val="accent5">
            <a:hueOff val="-1654278"/>
            <a:satOff val="-8885"/>
            <a:lumOff val="3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kern="1200" dirty="0"/>
            <a:t>Economic Instability: </a:t>
          </a:r>
          <a:br>
            <a:rPr lang="en-US" sz="1400" b="1" kern="1200" dirty="0"/>
          </a:br>
          <a:r>
            <a:rPr lang="en-US" sz="1400" b="0" kern="1200" dirty="0"/>
            <a:t>Periodic economic instability, including inflation and fiscal challenges, can impact the business environment.</a:t>
          </a:r>
          <a:endParaRPr lang="en-GB" sz="1400" b="0" kern="1200" dirty="0"/>
        </a:p>
      </dsp:txBody>
      <dsp:txXfrm rot="10800000">
        <a:off x="2159727" y="1306697"/>
        <a:ext cx="1609535" cy="2674009"/>
      </dsp:txXfrm>
    </dsp:sp>
    <dsp:sp modelId="{70FA0544-10E4-0F4F-86BE-6768A834AE2F}">
      <dsp:nvSpPr>
        <dsp:cNvPr id="0" name=""/>
        <dsp:cNvSpPr/>
      </dsp:nvSpPr>
      <dsp:spPr>
        <a:xfrm flipV="1">
          <a:off x="4779153" y="706417"/>
          <a:ext cx="154623" cy="43691"/>
        </a:xfrm>
        <a:prstGeom prst="roundRect">
          <a:avLst>
            <a:gd name="adj" fmla="val 10000"/>
          </a:avLst>
        </a:prstGeom>
        <a:solidFill>
          <a:schemeClr val="accent5">
            <a:tint val="50000"/>
            <a:hueOff val="-3748877"/>
            <a:satOff val="-14031"/>
            <a:lumOff val="127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966781-FC16-DA4A-9E93-5A7AEB70F76A}">
      <dsp:nvSpPr>
        <dsp:cNvPr id="0" name=""/>
        <dsp:cNvSpPr/>
      </dsp:nvSpPr>
      <dsp:spPr>
        <a:xfrm rot="10800000">
          <a:off x="3909196" y="1310416"/>
          <a:ext cx="1894537" cy="2721793"/>
        </a:xfrm>
        <a:prstGeom prst="round2SameRect">
          <a:avLst>
            <a:gd name="adj1" fmla="val 10500"/>
            <a:gd name="adj2" fmla="val 0"/>
          </a:avLst>
        </a:prstGeom>
        <a:solidFill>
          <a:schemeClr val="accent5">
            <a:hueOff val="-3308557"/>
            <a:satOff val="-17770"/>
            <a:lumOff val="6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dirty="0"/>
            <a:t>Tariff and Trade Barriers: </a:t>
          </a:r>
        </a:p>
        <a:p>
          <a:pPr marL="0" lvl="0" indent="0" algn="ctr" defTabSz="622300">
            <a:lnSpc>
              <a:spcPct val="90000"/>
            </a:lnSpc>
            <a:spcBef>
              <a:spcPct val="0"/>
            </a:spcBef>
            <a:spcAft>
              <a:spcPct val="35000"/>
            </a:spcAft>
            <a:buNone/>
          </a:pPr>
          <a:r>
            <a:rPr lang="en-US" sz="1400" b="0" kern="1200" dirty="0"/>
            <a:t>Potential tariffs and trade barriers could increase costs and complicate the import-export process for UK firms.</a:t>
          </a:r>
          <a:endParaRPr lang="en-GB" sz="1400" b="0" kern="1200" dirty="0"/>
        </a:p>
      </dsp:txBody>
      <dsp:txXfrm rot="10800000">
        <a:off x="3967460" y="1310416"/>
        <a:ext cx="1778009" cy="26635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3908B-CAC1-4853-86E8-D27752613347}">
      <dsp:nvSpPr>
        <dsp:cNvPr id="0" name=""/>
        <dsp:cNvSpPr/>
      </dsp:nvSpPr>
      <dsp:spPr>
        <a:xfrm>
          <a:off x="0" y="885077"/>
          <a:ext cx="1417331" cy="1417355"/>
        </a:xfrm>
        <a:prstGeom prst="ellipse">
          <a:avLst/>
        </a:prstGeom>
        <a:solidFill>
          <a:schemeClr val="accent5">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Conduct Market Research for local preferences and trends</a:t>
          </a:r>
          <a:endParaRPr lang="en-PK" sz="1200" kern="1200" dirty="0">
            <a:solidFill>
              <a:schemeClr val="bg1"/>
            </a:solidFill>
          </a:endParaRPr>
        </a:p>
      </dsp:txBody>
      <dsp:txXfrm>
        <a:off x="207563" y="1092644"/>
        <a:ext cx="1002205" cy="1002221"/>
      </dsp:txXfrm>
    </dsp:sp>
    <dsp:sp modelId="{ACD7B3DD-62FF-4671-A847-FB22E50D0AF4}">
      <dsp:nvSpPr>
        <dsp:cNvPr id="0" name=""/>
        <dsp:cNvSpPr/>
      </dsp:nvSpPr>
      <dsp:spPr>
        <a:xfrm>
          <a:off x="725696" y="1927980"/>
          <a:ext cx="1417331" cy="1417355"/>
        </a:xfrm>
        <a:prstGeom prst="ellipse">
          <a:avLst/>
        </a:prstGeom>
        <a:solidFill>
          <a:schemeClr val="accent5">
            <a:alpha val="50000"/>
            <a:hueOff val="-551426"/>
            <a:satOff val="-2962"/>
            <a:lumOff val="101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Tx/>
            <a:buNone/>
          </a:pPr>
          <a:r>
            <a:rPr lang="en-PK" altLang="en-PK" sz="1200" kern="1200" dirty="0">
              <a:solidFill>
                <a:schemeClr val="bg1"/>
              </a:solidFill>
              <a:latin typeface="Arial" panose="020B0604020202020204" pitchFamily="34" charset="0"/>
            </a:rPr>
            <a:t>Ensure compliance and IP protection.</a:t>
          </a:r>
          <a:endParaRPr lang="en-PK" sz="1200" kern="1200" dirty="0"/>
        </a:p>
      </dsp:txBody>
      <dsp:txXfrm>
        <a:off x="933259" y="2135547"/>
        <a:ext cx="1002205" cy="1002221"/>
      </dsp:txXfrm>
    </dsp:sp>
    <dsp:sp modelId="{08A7F5CB-0592-441A-9F7C-81AD1937DD19}">
      <dsp:nvSpPr>
        <dsp:cNvPr id="0" name=""/>
        <dsp:cNvSpPr/>
      </dsp:nvSpPr>
      <dsp:spPr>
        <a:xfrm>
          <a:off x="1451970" y="885077"/>
          <a:ext cx="1417331" cy="1417355"/>
        </a:xfrm>
        <a:prstGeom prst="ellipse">
          <a:avLst/>
        </a:prstGeom>
        <a:solidFill>
          <a:schemeClr val="accent5">
            <a:alpha val="50000"/>
            <a:hueOff val="-1102852"/>
            <a:satOff val="-5923"/>
            <a:lumOff val="202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PK" altLang="en-PK" sz="1200" kern="1200">
              <a:solidFill>
                <a:schemeClr val="bg1"/>
              </a:solidFill>
              <a:latin typeface="Arial" panose="020B0604020202020204" pitchFamily="34" charset="0"/>
            </a:rPr>
            <a:t>Utilize government incentives and trade agreements.</a:t>
          </a:r>
          <a:endParaRPr lang="en-PK" altLang="en-PK" sz="1200" kern="1200" dirty="0">
            <a:solidFill>
              <a:schemeClr val="bg1"/>
            </a:solidFill>
            <a:latin typeface="Arial" panose="020B0604020202020204" pitchFamily="34" charset="0"/>
          </a:endParaRPr>
        </a:p>
      </dsp:txBody>
      <dsp:txXfrm>
        <a:off x="1659533" y="1092644"/>
        <a:ext cx="1002205" cy="1002221"/>
      </dsp:txXfrm>
    </dsp:sp>
    <dsp:sp modelId="{360947A7-E042-4835-B1C7-710F5957100A}">
      <dsp:nvSpPr>
        <dsp:cNvPr id="0" name=""/>
        <dsp:cNvSpPr/>
      </dsp:nvSpPr>
      <dsp:spPr>
        <a:xfrm>
          <a:off x="2177667" y="1927980"/>
          <a:ext cx="1417331" cy="1417355"/>
        </a:xfrm>
        <a:prstGeom prst="ellipse">
          <a:avLst/>
        </a:prstGeom>
        <a:solidFill>
          <a:schemeClr val="accent5">
            <a:alpha val="50000"/>
            <a:hueOff val="-1654278"/>
            <a:satOff val="-8885"/>
            <a:lumOff val="3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Tx/>
            <a:buNone/>
          </a:pPr>
          <a:r>
            <a:rPr lang="en-PK" altLang="en-PK" sz="1200" kern="1200" dirty="0">
              <a:solidFill>
                <a:schemeClr val="bg1"/>
              </a:solidFill>
              <a:latin typeface="Arial" panose="020B0604020202020204" pitchFamily="34" charset="0"/>
            </a:rPr>
            <a:t>Develop competitive pricing and product strategies.</a:t>
          </a:r>
          <a:endParaRPr lang="en-PK" sz="1200" kern="1200" dirty="0"/>
        </a:p>
      </dsp:txBody>
      <dsp:txXfrm>
        <a:off x="2385230" y="2135547"/>
        <a:ext cx="1002205" cy="1002221"/>
      </dsp:txXfrm>
    </dsp:sp>
    <dsp:sp modelId="{6586766C-E913-43B8-A38A-6245D0AF4A7C}">
      <dsp:nvSpPr>
        <dsp:cNvPr id="0" name=""/>
        <dsp:cNvSpPr/>
      </dsp:nvSpPr>
      <dsp:spPr>
        <a:xfrm>
          <a:off x="2903941" y="885077"/>
          <a:ext cx="1417331" cy="1417355"/>
        </a:xfrm>
        <a:prstGeom prst="ellipse">
          <a:avLst/>
        </a:prstGeom>
        <a:solidFill>
          <a:schemeClr val="accent5">
            <a:alpha val="50000"/>
            <a:hueOff val="-2205704"/>
            <a:satOff val="-11847"/>
            <a:lumOff val="405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Tx/>
            <a:buNone/>
          </a:pPr>
          <a:r>
            <a:rPr lang="en-PK" altLang="en-PK" sz="1200" kern="1200" dirty="0">
              <a:solidFill>
                <a:schemeClr val="bg1"/>
              </a:solidFill>
              <a:latin typeface="Arial" panose="020B0604020202020204" pitchFamily="34" charset="0"/>
            </a:rPr>
            <a:t>Focus on innovation and quality.</a:t>
          </a:r>
          <a:endParaRPr lang="en-PK" sz="1200" kern="1200" dirty="0"/>
        </a:p>
      </dsp:txBody>
      <dsp:txXfrm>
        <a:off x="3111504" y="1092644"/>
        <a:ext cx="1002205" cy="1002221"/>
      </dsp:txXfrm>
    </dsp:sp>
    <dsp:sp modelId="{207097DA-4C65-4724-B9DF-15B8802FAAB0}">
      <dsp:nvSpPr>
        <dsp:cNvPr id="0" name=""/>
        <dsp:cNvSpPr/>
      </dsp:nvSpPr>
      <dsp:spPr>
        <a:xfrm>
          <a:off x="3629637" y="1927980"/>
          <a:ext cx="1417331" cy="1417355"/>
        </a:xfrm>
        <a:prstGeom prst="ellipse">
          <a:avLst/>
        </a:prstGeom>
        <a:solidFill>
          <a:schemeClr val="accent5">
            <a:alpha val="50000"/>
            <a:hueOff val="-2757130"/>
            <a:satOff val="-14808"/>
            <a:lumOff val="50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Tx/>
            <a:buNone/>
          </a:pPr>
          <a:r>
            <a:rPr lang="en-PK" altLang="en-PK" sz="1200" kern="1200" dirty="0">
              <a:solidFill>
                <a:schemeClr val="bg1"/>
              </a:solidFill>
              <a:latin typeface="Arial" panose="020B0604020202020204" pitchFamily="34" charset="0"/>
            </a:rPr>
            <a:t>Implement risk management practices.</a:t>
          </a:r>
          <a:endParaRPr lang="en-PK" sz="1200" kern="1200" dirty="0"/>
        </a:p>
      </dsp:txBody>
      <dsp:txXfrm>
        <a:off x="3837200" y="2135547"/>
        <a:ext cx="1002205" cy="1002221"/>
      </dsp:txXfrm>
    </dsp:sp>
    <dsp:sp modelId="{8433B70F-7445-4088-BBF5-BA4704233392}">
      <dsp:nvSpPr>
        <dsp:cNvPr id="0" name=""/>
        <dsp:cNvSpPr/>
      </dsp:nvSpPr>
      <dsp:spPr>
        <a:xfrm>
          <a:off x="4355911" y="885077"/>
          <a:ext cx="1417331" cy="1417355"/>
        </a:xfrm>
        <a:prstGeom prst="ellipse">
          <a:avLst/>
        </a:prstGeom>
        <a:solidFill>
          <a:schemeClr val="accent5">
            <a:alpha val="50000"/>
            <a:hueOff val="-3308557"/>
            <a:satOff val="-17770"/>
            <a:lumOff val="6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PK" altLang="en-PK" sz="1200" kern="1200">
              <a:solidFill>
                <a:schemeClr val="bg1"/>
              </a:solidFill>
              <a:latin typeface="Arial" panose="020B0604020202020204" pitchFamily="34" charset="0"/>
            </a:rPr>
            <a:t>Monitor and adapt to market changes. </a:t>
          </a:r>
          <a:endParaRPr lang="en-PK" altLang="en-PK" sz="1200" kern="1200" dirty="0">
            <a:solidFill>
              <a:schemeClr val="bg1"/>
            </a:solidFill>
            <a:latin typeface="Arial" panose="020B0604020202020204" pitchFamily="34" charset="0"/>
          </a:endParaRPr>
        </a:p>
      </dsp:txBody>
      <dsp:txXfrm>
        <a:off x="4563474" y="1092644"/>
        <a:ext cx="1002205" cy="100222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8.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9.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0.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5A7A1A-56A8-4268-961D-7E48527047D7}" type="datetimeFigureOut">
              <a:rPr lang="en-PK" smtClean="0"/>
              <a:t>07/26/2024</a:t>
            </a:fld>
            <a:endParaRPr lang="en-P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A4951-D9FE-4CAB-A8B9-0D7BBD8782F3}" type="slidenum">
              <a:rPr lang="en-PK" smtClean="0"/>
              <a:t>‹#›</a:t>
            </a:fld>
            <a:endParaRPr lang="en-PK"/>
          </a:p>
        </p:txBody>
      </p:sp>
    </p:spTree>
    <p:extLst>
      <p:ext uri="{BB962C8B-B14F-4D97-AF65-F5344CB8AC3E}">
        <p14:creationId xmlns:p14="http://schemas.microsoft.com/office/powerpoint/2010/main" val="56161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A4951-D9FE-4CAB-A8B9-0D7BBD8782F3}" type="slidenum">
              <a:rPr lang="en-PK" smtClean="0"/>
              <a:t>1</a:t>
            </a:fld>
            <a:endParaRPr lang="en-PK"/>
          </a:p>
        </p:txBody>
      </p:sp>
    </p:spTree>
    <p:extLst>
      <p:ext uri="{BB962C8B-B14F-4D97-AF65-F5344CB8AC3E}">
        <p14:creationId xmlns:p14="http://schemas.microsoft.com/office/powerpoint/2010/main" val="215592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A4951-D9FE-4CAB-A8B9-0D7BBD8782F3}" type="slidenum">
              <a:rPr lang="en-PK" smtClean="0"/>
              <a:t>3</a:t>
            </a:fld>
            <a:endParaRPr lang="en-PK"/>
          </a:p>
        </p:txBody>
      </p:sp>
    </p:spTree>
    <p:extLst>
      <p:ext uri="{BB962C8B-B14F-4D97-AF65-F5344CB8AC3E}">
        <p14:creationId xmlns:p14="http://schemas.microsoft.com/office/powerpoint/2010/main" val="2048290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Cultural Distance:</a:t>
            </a:r>
          </a:p>
          <a:p>
            <a:r>
              <a:rPr lang="en-US" dirty="0"/>
              <a:t>Language barriers: English vs. Urdu, Punjabi, Sindhi</a:t>
            </a:r>
          </a:p>
          <a:p>
            <a:r>
              <a:rPr lang="en-US" dirty="0"/>
              <a:t>Differences in cultural values and norms</a:t>
            </a:r>
          </a:p>
          <a:p>
            <a:r>
              <a:rPr lang="en-US" dirty="0"/>
              <a:t>Religious differences: Predominantly Christian vs. predominantly Muslim</a:t>
            </a:r>
          </a:p>
          <a:p>
            <a:r>
              <a:rPr lang="en-US" b="1" dirty="0"/>
              <a:t>Administrative Distance:</a:t>
            </a:r>
          </a:p>
          <a:p>
            <a:r>
              <a:rPr lang="en-US" dirty="0"/>
              <a:t>Differences in government policies and regulations</a:t>
            </a:r>
          </a:p>
          <a:p>
            <a:r>
              <a:rPr lang="en-US" dirty="0"/>
              <a:t>Political stability: UK stable vs. political fluctuations in Pakistan</a:t>
            </a:r>
          </a:p>
          <a:p>
            <a:r>
              <a:rPr lang="en-US" dirty="0"/>
              <a:t>Legal and institutional frameworks: Business-friendly in the UK vs. complexities in Pakistan</a:t>
            </a:r>
          </a:p>
          <a:p>
            <a:r>
              <a:rPr lang="en-US" b="1" dirty="0"/>
              <a:t>Geographic Distance:</a:t>
            </a:r>
          </a:p>
          <a:p>
            <a:r>
              <a:rPr lang="en-US" dirty="0"/>
              <a:t>Physical distance between countries</a:t>
            </a:r>
          </a:p>
          <a:p>
            <a:r>
              <a:rPr lang="en-US" dirty="0"/>
              <a:t>Differences in time zones: 4-5 hours</a:t>
            </a:r>
          </a:p>
          <a:p>
            <a:r>
              <a:rPr lang="en-US" dirty="0"/>
              <a:t>Transportation and logistics challenges</a:t>
            </a:r>
          </a:p>
          <a:p>
            <a:r>
              <a:rPr lang="en-US" b="1" dirty="0"/>
              <a:t>Economic Distance:</a:t>
            </a:r>
          </a:p>
          <a:p>
            <a:r>
              <a:rPr lang="en-US" dirty="0"/>
              <a:t>Differences in economic development: Developed economy in the UK vs. emerging market in Pakistan</a:t>
            </a:r>
          </a:p>
          <a:p>
            <a:r>
              <a:rPr lang="en-US" dirty="0"/>
              <a:t>Variations in consumer income levels</a:t>
            </a:r>
          </a:p>
          <a:p>
            <a:r>
              <a:rPr lang="en-US" dirty="0"/>
              <a:t>Differences in market structures and business practices</a:t>
            </a:r>
          </a:p>
          <a:p>
            <a:endParaRPr lang="en-PK" dirty="0"/>
          </a:p>
        </p:txBody>
      </p:sp>
      <p:sp>
        <p:nvSpPr>
          <p:cNvPr id="4" name="Slide Number Placeholder 3"/>
          <p:cNvSpPr>
            <a:spLocks noGrp="1"/>
          </p:cNvSpPr>
          <p:nvPr>
            <p:ph type="sldNum" sz="quarter" idx="5"/>
          </p:nvPr>
        </p:nvSpPr>
        <p:spPr/>
        <p:txBody>
          <a:bodyPr/>
          <a:lstStyle/>
          <a:p>
            <a:fld id="{228A4951-D9FE-4CAB-A8B9-0D7BBD8782F3}" type="slidenum">
              <a:rPr lang="en-PK" smtClean="0"/>
              <a:t>4</a:t>
            </a:fld>
            <a:endParaRPr lang="en-PK"/>
          </a:p>
        </p:txBody>
      </p:sp>
    </p:spTree>
    <p:extLst>
      <p:ext uri="{BB962C8B-B14F-4D97-AF65-F5344CB8AC3E}">
        <p14:creationId xmlns:p14="http://schemas.microsoft.com/office/powerpoint/2010/main" val="1143970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Cultural Distance:</a:t>
            </a:r>
          </a:p>
          <a:p>
            <a:r>
              <a:rPr lang="en-US" dirty="0"/>
              <a:t>Language barriers: English vs. Urdu, Punjabi, Sindhi</a:t>
            </a:r>
          </a:p>
          <a:p>
            <a:r>
              <a:rPr lang="en-US" dirty="0"/>
              <a:t>Differences in cultural values and norms</a:t>
            </a:r>
          </a:p>
          <a:p>
            <a:r>
              <a:rPr lang="en-US" dirty="0"/>
              <a:t>Religious differences: Predominantly Christian vs. predominantly Muslim</a:t>
            </a:r>
          </a:p>
          <a:p>
            <a:r>
              <a:rPr lang="en-US" b="1" dirty="0"/>
              <a:t>Administrative Distance:</a:t>
            </a:r>
          </a:p>
          <a:p>
            <a:r>
              <a:rPr lang="en-US" dirty="0"/>
              <a:t>Differences in government policies and regulations</a:t>
            </a:r>
          </a:p>
          <a:p>
            <a:r>
              <a:rPr lang="en-US" dirty="0"/>
              <a:t>Political stability: UK stable vs. political fluctuations in Pakistan</a:t>
            </a:r>
          </a:p>
          <a:p>
            <a:r>
              <a:rPr lang="en-US" dirty="0"/>
              <a:t>Legal and institutional frameworks: Business-friendly in the UK vs. complexities in Pakistan</a:t>
            </a:r>
          </a:p>
          <a:p>
            <a:r>
              <a:rPr lang="en-US" b="1" dirty="0"/>
              <a:t>Geographic Distance:</a:t>
            </a:r>
          </a:p>
          <a:p>
            <a:r>
              <a:rPr lang="en-US" dirty="0"/>
              <a:t>Physical distance between countries</a:t>
            </a:r>
          </a:p>
          <a:p>
            <a:r>
              <a:rPr lang="en-US" dirty="0"/>
              <a:t>Differences in time zones: 4-5 hours</a:t>
            </a:r>
          </a:p>
          <a:p>
            <a:r>
              <a:rPr lang="en-US" dirty="0"/>
              <a:t>Transportation and logistics challenges</a:t>
            </a:r>
          </a:p>
          <a:p>
            <a:r>
              <a:rPr lang="en-US" b="1" dirty="0"/>
              <a:t>Economic Distance:</a:t>
            </a:r>
          </a:p>
          <a:p>
            <a:r>
              <a:rPr lang="en-US" dirty="0"/>
              <a:t>Differences in economic development: Developed economy in the UK vs. emerging market in Pakistan</a:t>
            </a:r>
          </a:p>
          <a:p>
            <a:r>
              <a:rPr lang="en-US" dirty="0"/>
              <a:t>Variations in consumer income levels</a:t>
            </a:r>
          </a:p>
          <a:p>
            <a:r>
              <a:rPr lang="en-US" dirty="0"/>
              <a:t>Differences in market structures and business practices</a:t>
            </a:r>
          </a:p>
          <a:p>
            <a:endParaRPr lang="en-PK" dirty="0"/>
          </a:p>
        </p:txBody>
      </p:sp>
      <p:sp>
        <p:nvSpPr>
          <p:cNvPr id="4" name="Slide Number Placeholder 3"/>
          <p:cNvSpPr>
            <a:spLocks noGrp="1"/>
          </p:cNvSpPr>
          <p:nvPr>
            <p:ph type="sldNum" sz="quarter" idx="5"/>
          </p:nvPr>
        </p:nvSpPr>
        <p:spPr/>
        <p:txBody>
          <a:bodyPr/>
          <a:lstStyle/>
          <a:p>
            <a:fld id="{228A4951-D9FE-4CAB-A8B9-0D7BBD8782F3}" type="slidenum">
              <a:rPr lang="en-PK" smtClean="0"/>
              <a:t>5</a:t>
            </a:fld>
            <a:endParaRPr lang="en-PK"/>
          </a:p>
        </p:txBody>
      </p:sp>
    </p:spTree>
    <p:extLst>
      <p:ext uri="{BB962C8B-B14F-4D97-AF65-F5344CB8AC3E}">
        <p14:creationId xmlns:p14="http://schemas.microsoft.com/office/powerpoint/2010/main" val="348563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5BCAD085-E8A6-8845-BD4E-CB4CCA059FC4}" type="datetimeFigureOut">
              <a:rPr lang="en-US" smtClean="0"/>
              <a:t>7/26/2024</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27286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87069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5087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7/26/2024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9505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7/26/2024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46641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7/26/2024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45610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81529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3160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88040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14478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61345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48898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57004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7/26/2024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66339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7/26/2024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2677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90954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91680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CAD085-E8A6-8845-BD4E-CB4CCA059FC4}" type="datetimeFigureOut">
              <a:rPr lang="en-US" smtClean="0"/>
              <a:t>7/26/2024</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18631772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jpe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collidu.com/presentation-trompenaars-cultural-dimensions" TargetMode="Externa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7.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2" Type="http://schemas.openxmlformats.org/officeDocument/2006/relationships/hyperlink" Target="http://www.ilo.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row of spools of white thread&#10;&#10;Description automatically generated">
            <a:extLst>
              <a:ext uri="{FF2B5EF4-FFF2-40B4-BE49-F238E27FC236}">
                <a16:creationId xmlns:a16="http://schemas.microsoft.com/office/drawing/2014/main" id="{DAEA1F20-1611-9F07-63B0-461A0FA3AFDC}"/>
              </a:ext>
            </a:extLst>
          </p:cNvPr>
          <p:cNvPicPr>
            <a:picLocks noChangeAspect="1"/>
          </p:cNvPicPr>
          <p:nvPr/>
        </p:nvPicPr>
        <p:blipFill>
          <a:blip r:embed="rId3"/>
          <a:srcRect l="27194" r="22760"/>
          <a:stretch/>
        </p:blipFill>
        <p:spPr>
          <a:xfrm>
            <a:off x="-5596" y="10"/>
            <a:ext cx="5038588" cy="6857990"/>
          </a:xfrm>
          <a:prstGeom prst="rect">
            <a:avLst/>
          </a:prstGeom>
        </p:spPr>
      </p:pic>
      <p:sp>
        <p:nvSpPr>
          <p:cNvPr id="4" name="Title 1">
            <a:extLst>
              <a:ext uri="{FF2B5EF4-FFF2-40B4-BE49-F238E27FC236}">
                <a16:creationId xmlns:a16="http://schemas.microsoft.com/office/drawing/2014/main" id="{1C6FC003-9D28-4C30-A7F9-60B01957BF65}"/>
              </a:ext>
            </a:extLst>
          </p:cNvPr>
          <p:cNvSpPr txBox="1">
            <a:spLocks/>
          </p:cNvSpPr>
          <p:nvPr/>
        </p:nvSpPr>
        <p:spPr>
          <a:xfrm>
            <a:off x="5181601" y="1186249"/>
            <a:ext cx="5038588" cy="200180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400" b="1" dirty="0">
              <a:latin typeface="Sitka Small Semibold" pitchFamily="2" charset="0"/>
              <a:cs typeface="Times New Roman" panose="02020603050405020304" pitchFamily="18" charset="0"/>
            </a:endParaRPr>
          </a:p>
        </p:txBody>
      </p:sp>
      <p:pic>
        <p:nvPicPr>
          <p:cNvPr id="6" name="Picture 5" descr="A blue and black logo&#10;&#10;Description automatically generated">
            <a:extLst>
              <a:ext uri="{FF2B5EF4-FFF2-40B4-BE49-F238E27FC236}">
                <a16:creationId xmlns:a16="http://schemas.microsoft.com/office/drawing/2014/main" id="{97B5A232-A4DC-4460-BAAF-1CFAB8DD4FAC}"/>
              </a:ext>
            </a:extLst>
          </p:cNvPr>
          <p:cNvPicPr>
            <a:picLocks noChangeAspect="1"/>
          </p:cNvPicPr>
          <p:nvPr/>
        </p:nvPicPr>
        <p:blipFill>
          <a:blip r:embed="rId4"/>
          <a:stretch>
            <a:fillRect/>
          </a:stretch>
        </p:blipFill>
        <p:spPr>
          <a:xfrm>
            <a:off x="-154205" y="-160091"/>
            <a:ext cx="2697546" cy="3274820"/>
          </a:xfrm>
          <a:prstGeom prst="rect">
            <a:avLst/>
          </a:prstGeom>
        </p:spPr>
      </p:pic>
      <p:graphicFrame>
        <p:nvGraphicFramePr>
          <p:cNvPr id="18" name="TextBox 10">
            <a:extLst>
              <a:ext uri="{FF2B5EF4-FFF2-40B4-BE49-F238E27FC236}">
                <a16:creationId xmlns:a16="http://schemas.microsoft.com/office/drawing/2014/main" id="{19B06C7A-52E9-FA36-BE66-D16DBEEE3671}"/>
              </a:ext>
            </a:extLst>
          </p:cNvPr>
          <p:cNvGraphicFramePr/>
          <p:nvPr>
            <p:extLst>
              <p:ext uri="{D42A27DB-BD31-4B8C-83A1-F6EECF244321}">
                <p14:modId xmlns:p14="http://schemas.microsoft.com/office/powerpoint/2010/main" val="3746242025"/>
              </p:ext>
            </p:extLst>
          </p:nvPr>
        </p:nvGraphicFramePr>
        <p:xfrm>
          <a:off x="5090984" y="3472242"/>
          <a:ext cx="6396823" cy="2001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2" name="Group 1">
            <a:extLst>
              <a:ext uri="{FF2B5EF4-FFF2-40B4-BE49-F238E27FC236}">
                <a16:creationId xmlns:a16="http://schemas.microsoft.com/office/drawing/2014/main" id="{6D711186-5348-A396-B2B9-F44255904833}"/>
              </a:ext>
            </a:extLst>
          </p:cNvPr>
          <p:cNvGrpSpPr/>
          <p:nvPr/>
        </p:nvGrpSpPr>
        <p:grpSpPr>
          <a:xfrm>
            <a:off x="5913365" y="2992746"/>
            <a:ext cx="4306824" cy="613432"/>
            <a:chOff x="1179576" y="30671"/>
            <a:chExt cx="4306824" cy="613432"/>
          </a:xfrm>
        </p:grpSpPr>
        <p:sp>
          <p:nvSpPr>
            <p:cNvPr id="3" name="Rectangle 2">
              <a:extLst>
                <a:ext uri="{FF2B5EF4-FFF2-40B4-BE49-F238E27FC236}">
                  <a16:creationId xmlns:a16="http://schemas.microsoft.com/office/drawing/2014/main" id="{805147EB-7E44-8B5D-0918-990570007901}"/>
                </a:ext>
              </a:extLst>
            </p:cNvPr>
            <p:cNvSpPr/>
            <p:nvPr/>
          </p:nvSpPr>
          <p:spPr>
            <a:xfrm>
              <a:off x="1179576" y="30671"/>
              <a:ext cx="4306824" cy="6134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 name="TextBox 4">
              <a:extLst>
                <a:ext uri="{FF2B5EF4-FFF2-40B4-BE49-F238E27FC236}">
                  <a16:creationId xmlns:a16="http://schemas.microsoft.com/office/drawing/2014/main" id="{12D56898-3453-B7A6-FD33-23251D5E760A}"/>
                </a:ext>
              </a:extLst>
            </p:cNvPr>
            <p:cNvSpPr txBox="1"/>
            <p:nvPr/>
          </p:nvSpPr>
          <p:spPr>
            <a:xfrm>
              <a:off x="1179576" y="30671"/>
              <a:ext cx="4306824" cy="6134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1900" kern="1200" dirty="0"/>
            </a:p>
          </p:txBody>
        </p:sp>
      </p:grpSp>
      <p:sp>
        <p:nvSpPr>
          <p:cNvPr id="7" name="Title 1">
            <a:extLst>
              <a:ext uri="{FF2B5EF4-FFF2-40B4-BE49-F238E27FC236}">
                <a16:creationId xmlns:a16="http://schemas.microsoft.com/office/drawing/2014/main" id="{1D91E83B-AB3E-7D2B-AF86-FE4818B8CCD7}"/>
              </a:ext>
            </a:extLst>
          </p:cNvPr>
          <p:cNvSpPr txBox="1">
            <a:spLocks/>
          </p:cNvSpPr>
          <p:nvPr/>
        </p:nvSpPr>
        <p:spPr>
          <a:xfrm>
            <a:off x="6397528" y="-562066"/>
            <a:ext cx="4052887"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defRPr sz="3600" b="1">
                <a:solidFill>
                  <a:srgbClr val="003366"/>
                </a:solidFill>
              </a:defRPr>
            </a:pPr>
            <a:r>
              <a:rPr lang="en-GB" b="1" dirty="0"/>
              <a:t>Textile Industry</a:t>
            </a:r>
          </a:p>
        </p:txBody>
      </p:sp>
      <p:sp>
        <p:nvSpPr>
          <p:cNvPr id="9" name="Subtitle 2">
            <a:extLst>
              <a:ext uri="{FF2B5EF4-FFF2-40B4-BE49-F238E27FC236}">
                <a16:creationId xmlns:a16="http://schemas.microsoft.com/office/drawing/2014/main" id="{7A71121D-48CC-78A6-11A2-D731AA658DCF}"/>
              </a:ext>
            </a:extLst>
          </p:cNvPr>
          <p:cNvSpPr txBox="1">
            <a:spLocks/>
          </p:cNvSpPr>
          <p:nvPr/>
        </p:nvSpPr>
        <p:spPr>
          <a:xfrm>
            <a:off x="5783877" y="1061955"/>
            <a:ext cx="5280187" cy="165576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defRPr sz="1800">
                <a:solidFill>
                  <a:srgbClr val="000000"/>
                </a:solidFill>
              </a:defRPr>
            </a:pPr>
            <a:r>
              <a:rPr lang="en-GB" sz="1800" i="1" dirty="0"/>
              <a:t>An Evaluation of Market Opportunities and Challenges</a:t>
            </a:r>
          </a:p>
        </p:txBody>
      </p:sp>
    </p:spTree>
    <p:extLst>
      <p:ext uri="{BB962C8B-B14F-4D97-AF65-F5344CB8AC3E}">
        <p14:creationId xmlns:p14="http://schemas.microsoft.com/office/powerpoint/2010/main" val="40471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4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3038" y="228521"/>
            <a:ext cx="9224963" cy="538770"/>
          </a:xfrm>
        </p:spPr>
        <p:style>
          <a:lnRef idx="1">
            <a:schemeClr val="accent5"/>
          </a:lnRef>
          <a:fillRef idx="3">
            <a:schemeClr val="accent5"/>
          </a:fillRef>
          <a:effectRef idx="2">
            <a:schemeClr val="accent5"/>
          </a:effectRef>
          <a:fontRef idx="minor">
            <a:schemeClr val="lt1"/>
          </a:fontRef>
        </p:style>
        <p:txBody>
          <a:bodyPr>
            <a:normAutofit fontScale="90000"/>
          </a:bodyPr>
          <a:lstStyle/>
          <a:p>
            <a:pPr algn="ctr">
              <a:defRPr sz="3600" b="1">
                <a:solidFill>
                  <a:srgbClr val="003366"/>
                </a:solidFill>
              </a:defRPr>
            </a:pPr>
            <a:r>
              <a:rPr lang="en-US" dirty="0">
                <a:solidFill>
                  <a:schemeClr val="tx1"/>
                </a:solidFill>
              </a:rPr>
              <a:t>Why the Textile industry?</a:t>
            </a:r>
            <a:endParaRPr dirty="0">
              <a:solidFill>
                <a:schemeClr val="tx1"/>
              </a:solidFill>
            </a:endParaRPr>
          </a:p>
        </p:txBody>
      </p:sp>
      <p:sp>
        <p:nvSpPr>
          <p:cNvPr id="4" name="Rectangle: Rounded Corners 3">
            <a:extLst>
              <a:ext uri="{FF2B5EF4-FFF2-40B4-BE49-F238E27FC236}">
                <a16:creationId xmlns:a16="http://schemas.microsoft.com/office/drawing/2014/main" id="{8E85203E-DC7D-7771-3926-827011AB1D72}"/>
              </a:ext>
            </a:extLst>
          </p:cNvPr>
          <p:cNvSpPr/>
          <p:nvPr/>
        </p:nvSpPr>
        <p:spPr>
          <a:xfrm>
            <a:off x="949862" y="3677586"/>
            <a:ext cx="1931450" cy="2493364"/>
          </a:xfrm>
          <a:prstGeom prst="roundRect">
            <a:avLst>
              <a:gd name="adj" fmla="val 4508"/>
            </a:avLst>
          </a:prstGeom>
          <a:solidFill>
            <a:schemeClr val="bg2">
              <a:lumMod val="40000"/>
              <a:lumOff val="6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Incentives</a:t>
            </a:r>
            <a:r>
              <a:rPr lang="en-US" dirty="0"/>
              <a:t>: Tax benefits, subsidies</a:t>
            </a:r>
          </a:p>
        </p:txBody>
      </p:sp>
      <p:sp>
        <p:nvSpPr>
          <p:cNvPr id="5" name="Rectangle: Rounded Corners 4">
            <a:extLst>
              <a:ext uri="{FF2B5EF4-FFF2-40B4-BE49-F238E27FC236}">
                <a16:creationId xmlns:a16="http://schemas.microsoft.com/office/drawing/2014/main" id="{31E88DBA-349D-B557-577D-34C58BB46DD6}"/>
              </a:ext>
            </a:extLst>
          </p:cNvPr>
          <p:cNvSpPr/>
          <p:nvPr/>
        </p:nvSpPr>
        <p:spPr>
          <a:xfrm>
            <a:off x="3055650" y="3677586"/>
            <a:ext cx="1931450" cy="2493364"/>
          </a:xfrm>
          <a:prstGeom prst="roundRect">
            <a:avLst>
              <a:gd name="adj" fmla="val 4508"/>
            </a:avLst>
          </a:prstGeom>
          <a:solidFill>
            <a:schemeClr val="bg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Cost Advantage</a:t>
            </a:r>
            <a:r>
              <a:rPr lang="en-US" dirty="0"/>
              <a:t>: Lower labor costs</a:t>
            </a:r>
          </a:p>
        </p:txBody>
      </p:sp>
      <p:sp>
        <p:nvSpPr>
          <p:cNvPr id="6" name="Rectangle: Rounded Corners 5">
            <a:extLst>
              <a:ext uri="{FF2B5EF4-FFF2-40B4-BE49-F238E27FC236}">
                <a16:creationId xmlns:a16="http://schemas.microsoft.com/office/drawing/2014/main" id="{61CE6F9A-BE01-CE1E-99B0-9CAECEFCBFEA}"/>
              </a:ext>
            </a:extLst>
          </p:cNvPr>
          <p:cNvSpPr/>
          <p:nvPr/>
        </p:nvSpPr>
        <p:spPr>
          <a:xfrm>
            <a:off x="5161438" y="3677586"/>
            <a:ext cx="1931450" cy="2493364"/>
          </a:xfrm>
          <a:prstGeom prst="roundRect">
            <a:avLst>
              <a:gd name="adj" fmla="val 4508"/>
            </a:avLst>
          </a:prstGeom>
          <a:solidFill>
            <a:schemeClr val="bg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Strategic Location</a:t>
            </a:r>
            <a:r>
              <a:rPr lang="en-US" dirty="0"/>
              <a:t>: Access to multiple regions</a:t>
            </a:r>
          </a:p>
        </p:txBody>
      </p:sp>
      <p:sp>
        <p:nvSpPr>
          <p:cNvPr id="7" name="Rectangle: Rounded Corners 6">
            <a:extLst>
              <a:ext uri="{FF2B5EF4-FFF2-40B4-BE49-F238E27FC236}">
                <a16:creationId xmlns:a16="http://schemas.microsoft.com/office/drawing/2014/main" id="{FA4F7F7B-82C2-4392-64CA-1C63B6DBD9A6}"/>
              </a:ext>
            </a:extLst>
          </p:cNvPr>
          <p:cNvSpPr/>
          <p:nvPr/>
        </p:nvSpPr>
        <p:spPr>
          <a:xfrm>
            <a:off x="7279457" y="3677586"/>
            <a:ext cx="1931450" cy="2493364"/>
          </a:xfrm>
          <a:prstGeom prst="roundRect">
            <a:avLst>
              <a:gd name="adj" fmla="val 4508"/>
            </a:avLst>
          </a:prstGeom>
          <a:solidFill>
            <a:schemeClr val="bg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Exports</a:t>
            </a:r>
            <a:r>
              <a:rPr lang="en-US" dirty="0"/>
              <a:t>: $35.210 billion in 2023</a:t>
            </a:r>
          </a:p>
        </p:txBody>
      </p:sp>
      <p:sp>
        <p:nvSpPr>
          <p:cNvPr id="8" name="Rectangle: Rounded Corners 7">
            <a:extLst>
              <a:ext uri="{FF2B5EF4-FFF2-40B4-BE49-F238E27FC236}">
                <a16:creationId xmlns:a16="http://schemas.microsoft.com/office/drawing/2014/main" id="{E5A5D838-5889-8074-CA92-9DD93F8D3554}"/>
              </a:ext>
            </a:extLst>
          </p:cNvPr>
          <p:cNvSpPr/>
          <p:nvPr/>
        </p:nvSpPr>
        <p:spPr>
          <a:xfrm>
            <a:off x="9397476" y="3677586"/>
            <a:ext cx="1931450" cy="2493364"/>
          </a:xfrm>
          <a:prstGeom prst="roundRect">
            <a:avLst>
              <a:gd name="adj" fmla="val 4508"/>
            </a:avLst>
          </a:prstGeom>
          <a:solidFill>
            <a:schemeClr val="bg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Employment</a:t>
            </a:r>
            <a:r>
              <a:rPr lang="en-US" dirty="0"/>
              <a:t>: Over 15 million jobs</a:t>
            </a:r>
          </a:p>
        </p:txBody>
      </p:sp>
      <p:sp>
        <p:nvSpPr>
          <p:cNvPr id="9" name="TextBox 8">
            <a:extLst>
              <a:ext uri="{FF2B5EF4-FFF2-40B4-BE49-F238E27FC236}">
                <a16:creationId xmlns:a16="http://schemas.microsoft.com/office/drawing/2014/main" id="{EDE423F1-17D4-9A49-2966-25ABAC2F5107}"/>
              </a:ext>
            </a:extLst>
          </p:cNvPr>
          <p:cNvSpPr txBox="1"/>
          <p:nvPr/>
        </p:nvSpPr>
        <p:spPr>
          <a:xfrm>
            <a:off x="1443038" y="1778833"/>
            <a:ext cx="9114021" cy="923330"/>
          </a:xfrm>
          <a:prstGeom prst="rect">
            <a:avLst/>
          </a:prstGeom>
          <a:noFill/>
        </p:spPr>
        <p:txBody>
          <a:bodyPr wrap="square" rtlCol="0">
            <a:spAutoFit/>
          </a:bodyPr>
          <a:lstStyle/>
          <a:p>
            <a:r>
              <a:rPr lang="en-US" dirty="0">
                <a:solidFill>
                  <a:schemeClr val="bg1"/>
                </a:solidFill>
              </a:rPr>
              <a:t>Pakistan’s textile industry is a powerhouse, employing millions and driving billions in exports. Low costs, favorable policies, and abundant cotton make it a global player, fueling economic growth and development. </a:t>
            </a:r>
            <a:r>
              <a:rPr lang="en-US" i="1" dirty="0">
                <a:solidFill>
                  <a:schemeClr val="bg1"/>
                </a:solidFill>
              </a:rPr>
              <a:t>(Ahmad et al., 2023)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3038" y="141437"/>
            <a:ext cx="9224963" cy="538770"/>
          </a:xfrm>
        </p:spPr>
        <p:style>
          <a:lnRef idx="1">
            <a:schemeClr val="accent5"/>
          </a:lnRef>
          <a:fillRef idx="3">
            <a:schemeClr val="accent5"/>
          </a:fillRef>
          <a:effectRef idx="2">
            <a:schemeClr val="accent5"/>
          </a:effectRef>
          <a:fontRef idx="minor">
            <a:schemeClr val="lt1"/>
          </a:fontRef>
        </p:style>
        <p:txBody>
          <a:bodyPr>
            <a:normAutofit fontScale="90000"/>
          </a:bodyPr>
          <a:lstStyle/>
          <a:p>
            <a:pPr algn="ctr">
              <a:defRPr sz="3600" b="1">
                <a:solidFill>
                  <a:srgbClr val="003366"/>
                </a:solidFill>
              </a:defRPr>
            </a:pPr>
            <a:r>
              <a:rPr lang="en-US" dirty="0">
                <a:solidFill>
                  <a:schemeClr val="tx1"/>
                </a:solidFill>
              </a:rPr>
              <a:t>background</a:t>
            </a:r>
            <a:endParaRPr dirty="0">
              <a:solidFill>
                <a:schemeClr val="tx1"/>
              </a:solidFill>
            </a:endParaRPr>
          </a:p>
        </p:txBody>
      </p:sp>
      <p:graphicFrame>
        <p:nvGraphicFramePr>
          <p:cNvPr id="7" name="Diagram 6">
            <a:extLst>
              <a:ext uri="{FF2B5EF4-FFF2-40B4-BE49-F238E27FC236}">
                <a16:creationId xmlns:a16="http://schemas.microsoft.com/office/drawing/2014/main" id="{0793688B-DEF4-4893-B600-6DCFF385A038}"/>
              </a:ext>
            </a:extLst>
          </p:cNvPr>
          <p:cNvGraphicFramePr/>
          <p:nvPr>
            <p:extLst>
              <p:ext uri="{D42A27DB-BD31-4B8C-83A1-F6EECF244321}">
                <p14:modId xmlns:p14="http://schemas.microsoft.com/office/powerpoint/2010/main" val="3461515799"/>
              </p:ext>
            </p:extLst>
          </p:nvPr>
        </p:nvGraphicFramePr>
        <p:xfrm>
          <a:off x="6649623" y="2798668"/>
          <a:ext cx="4063874" cy="2688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a:extLst>
              <a:ext uri="{FF2B5EF4-FFF2-40B4-BE49-F238E27FC236}">
                <a16:creationId xmlns:a16="http://schemas.microsoft.com/office/drawing/2014/main" id="{4B5BC562-388F-47D8-BFD3-2C11BBB3B4DF}"/>
              </a:ext>
            </a:extLst>
          </p:cNvPr>
          <p:cNvGraphicFramePr/>
          <p:nvPr>
            <p:extLst>
              <p:ext uri="{D42A27DB-BD31-4B8C-83A1-F6EECF244321}">
                <p14:modId xmlns:p14="http://schemas.microsoft.com/office/powerpoint/2010/main" val="2299309184"/>
              </p:ext>
            </p:extLst>
          </p:nvPr>
        </p:nvGraphicFramePr>
        <p:xfrm>
          <a:off x="1221277" y="2793419"/>
          <a:ext cx="4068539" cy="26887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Title 1">
            <a:extLst>
              <a:ext uri="{FF2B5EF4-FFF2-40B4-BE49-F238E27FC236}">
                <a16:creationId xmlns:a16="http://schemas.microsoft.com/office/drawing/2014/main" id="{EDDD55A5-8129-A0A8-0778-E28530E369D5}"/>
              </a:ext>
            </a:extLst>
          </p:cNvPr>
          <p:cNvSpPr txBox="1">
            <a:spLocks/>
          </p:cNvSpPr>
          <p:nvPr/>
        </p:nvSpPr>
        <p:spPr>
          <a:xfrm>
            <a:off x="1221277" y="1382336"/>
            <a:ext cx="4018378" cy="12526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defRPr sz="3600" b="1">
                <a:solidFill>
                  <a:srgbClr val="003366"/>
                </a:solidFill>
              </a:defRPr>
            </a:pPr>
            <a:r>
              <a:rPr lang="en-GB" sz="1900" b="1" dirty="0"/>
              <a:t>What is the situation of textile industry in Pakistan?</a:t>
            </a:r>
          </a:p>
        </p:txBody>
      </p:sp>
      <p:sp>
        <p:nvSpPr>
          <p:cNvPr id="6" name="Title 1">
            <a:extLst>
              <a:ext uri="{FF2B5EF4-FFF2-40B4-BE49-F238E27FC236}">
                <a16:creationId xmlns:a16="http://schemas.microsoft.com/office/drawing/2014/main" id="{EC98A6A1-3040-D5D6-544C-BFB2FF68AD8A}"/>
              </a:ext>
            </a:extLst>
          </p:cNvPr>
          <p:cNvSpPr txBox="1">
            <a:spLocks/>
          </p:cNvSpPr>
          <p:nvPr/>
        </p:nvSpPr>
        <p:spPr>
          <a:xfrm>
            <a:off x="6649623" y="1382336"/>
            <a:ext cx="4018378" cy="12526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defRPr sz="3600" b="1">
                <a:solidFill>
                  <a:srgbClr val="003366"/>
                </a:solidFill>
              </a:defRPr>
            </a:pPr>
            <a:r>
              <a:rPr lang="en-GB" sz="1900" b="1" dirty="0"/>
              <a:t>What is the situation of Pakistan’s textile industry in the world? </a:t>
            </a:r>
          </a:p>
        </p:txBody>
      </p:sp>
    </p:spTree>
    <p:extLst>
      <p:ext uri="{BB962C8B-B14F-4D97-AF65-F5344CB8AC3E}">
        <p14:creationId xmlns:p14="http://schemas.microsoft.com/office/powerpoint/2010/main" val="323335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26540" y="-100155"/>
            <a:ext cx="5910579" cy="1128841"/>
          </a:xfrm>
        </p:spPr>
        <p:txBody>
          <a:bodyPr/>
          <a:lstStyle/>
          <a:p>
            <a:pPr>
              <a:defRPr sz="3600" b="1">
                <a:solidFill>
                  <a:srgbClr val="003366"/>
                </a:solidFill>
              </a:defRPr>
            </a:pPr>
            <a:r>
              <a:rPr lang="en-US" dirty="0">
                <a:solidFill>
                  <a:schemeClr val="bg1"/>
                </a:solidFill>
              </a:rPr>
              <a:t>Cage framework</a:t>
            </a:r>
            <a:endParaRPr dirty="0">
              <a:solidFill>
                <a:schemeClr val="bg1"/>
              </a:solidFill>
            </a:endParaRPr>
          </a:p>
        </p:txBody>
      </p:sp>
      <p:sp>
        <p:nvSpPr>
          <p:cNvPr id="3" name="Content Placeholder 2"/>
          <p:cNvSpPr>
            <a:spLocks noGrp="1"/>
          </p:cNvSpPr>
          <p:nvPr>
            <p:ph idx="1"/>
          </p:nvPr>
        </p:nvSpPr>
        <p:spPr>
          <a:xfrm>
            <a:off x="1654628" y="958298"/>
            <a:ext cx="9332686" cy="1128841"/>
          </a:xfrm>
        </p:spPr>
        <p:txBody>
          <a:bodyPr>
            <a:normAutofit/>
          </a:bodyPr>
          <a:lstStyle/>
          <a:p>
            <a:pPr marL="0" indent="0">
              <a:buNone/>
            </a:pPr>
            <a:r>
              <a:rPr lang="en-US" sz="1400" dirty="0">
                <a:solidFill>
                  <a:schemeClr val="bg1"/>
                </a:solidFill>
                <a:latin typeface="Arial" panose="020B0604020202020204" pitchFamily="34" charset="0"/>
                <a:cs typeface="Arial" panose="020B0604020202020204" pitchFamily="34" charset="0"/>
              </a:rPr>
              <a:t>“The CAGE Framework is a tool used to analyze the differences between countries that can impact international business. It was developed by Pankaj Ghemawat and focuses on four key dimensions:</a:t>
            </a:r>
            <a:br>
              <a:rPr lang="en-US" sz="1400" dirty="0">
                <a:solidFill>
                  <a:schemeClr val="bg1"/>
                </a:solidFill>
                <a:latin typeface="Arial" panose="020B0604020202020204" pitchFamily="34" charset="0"/>
                <a:cs typeface="Arial" panose="020B0604020202020204" pitchFamily="34" charset="0"/>
              </a:rPr>
            </a:br>
            <a:r>
              <a:rPr lang="en-US" sz="1400" b="1" dirty="0">
                <a:solidFill>
                  <a:schemeClr val="bg1"/>
                </a:solidFill>
                <a:latin typeface="Arial" panose="020B0604020202020204" pitchFamily="34" charset="0"/>
                <a:cs typeface="Arial" panose="020B0604020202020204" pitchFamily="34" charset="0"/>
              </a:rPr>
              <a:t>Cultural Distance     Administrative Distance     Geographic Distance     Economic Distance</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Prajesh</a:t>
            </a:r>
            <a:r>
              <a:rPr lang="en-US" sz="1400" dirty="0">
                <a:solidFill>
                  <a:schemeClr val="bg1"/>
                </a:solidFill>
                <a:latin typeface="Arial" panose="020B0604020202020204" pitchFamily="34" charset="0"/>
                <a:cs typeface="Arial" panose="020B0604020202020204" pitchFamily="34" charset="0"/>
              </a:rPr>
              <a:t> et al., 2020)</a:t>
            </a:r>
          </a:p>
        </p:txBody>
      </p:sp>
      <p:sp>
        <p:nvSpPr>
          <p:cNvPr id="6" name="Arrow: Right 5">
            <a:extLst>
              <a:ext uri="{FF2B5EF4-FFF2-40B4-BE49-F238E27FC236}">
                <a16:creationId xmlns:a16="http://schemas.microsoft.com/office/drawing/2014/main" id="{1D87A18D-2A8A-4329-BF7C-2EEB4D6B838D}"/>
              </a:ext>
            </a:extLst>
          </p:cNvPr>
          <p:cNvSpPr/>
          <p:nvPr/>
        </p:nvSpPr>
        <p:spPr>
          <a:xfrm>
            <a:off x="3243387" y="1616775"/>
            <a:ext cx="130628" cy="457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K"/>
          </a:p>
        </p:txBody>
      </p:sp>
      <p:sp>
        <p:nvSpPr>
          <p:cNvPr id="7" name="Arrow: Right 6">
            <a:extLst>
              <a:ext uri="{FF2B5EF4-FFF2-40B4-BE49-F238E27FC236}">
                <a16:creationId xmlns:a16="http://schemas.microsoft.com/office/drawing/2014/main" id="{7147BF65-D2D4-45A8-9274-AC4FADA68FD3}"/>
              </a:ext>
            </a:extLst>
          </p:cNvPr>
          <p:cNvSpPr/>
          <p:nvPr/>
        </p:nvSpPr>
        <p:spPr>
          <a:xfrm>
            <a:off x="5522673" y="1626920"/>
            <a:ext cx="130628" cy="45719"/>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PK"/>
          </a:p>
        </p:txBody>
      </p:sp>
      <p:sp>
        <p:nvSpPr>
          <p:cNvPr id="8" name="Arrow: Right 7">
            <a:extLst>
              <a:ext uri="{FF2B5EF4-FFF2-40B4-BE49-F238E27FC236}">
                <a16:creationId xmlns:a16="http://schemas.microsoft.com/office/drawing/2014/main" id="{6AE181D0-36A7-4751-8FA9-0B82EB7BA793}"/>
              </a:ext>
            </a:extLst>
          </p:cNvPr>
          <p:cNvSpPr/>
          <p:nvPr/>
        </p:nvSpPr>
        <p:spPr>
          <a:xfrm>
            <a:off x="7529552" y="1614083"/>
            <a:ext cx="130628" cy="45719"/>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PK"/>
          </a:p>
        </p:txBody>
      </p:sp>
      <p:graphicFrame>
        <p:nvGraphicFramePr>
          <p:cNvPr id="9" name="Diagram 8">
            <a:extLst>
              <a:ext uri="{FF2B5EF4-FFF2-40B4-BE49-F238E27FC236}">
                <a16:creationId xmlns:a16="http://schemas.microsoft.com/office/drawing/2014/main" id="{2F5E071C-CEDA-470F-9DC7-39F079F9D7F7}"/>
              </a:ext>
            </a:extLst>
          </p:cNvPr>
          <p:cNvGraphicFramePr/>
          <p:nvPr>
            <p:extLst>
              <p:ext uri="{D42A27DB-BD31-4B8C-83A1-F6EECF244321}">
                <p14:modId xmlns:p14="http://schemas.microsoft.com/office/powerpoint/2010/main" val="3695395924"/>
              </p:ext>
            </p:extLst>
          </p:nvPr>
        </p:nvGraphicFramePr>
        <p:xfrm>
          <a:off x="2808504" y="221308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80E52E6A-50BF-4669-A800-330A04BBA4A4}"/>
              </a:ext>
            </a:extLst>
          </p:cNvPr>
          <p:cNvSpPr txBox="1">
            <a:spLocks/>
          </p:cNvSpPr>
          <p:nvPr/>
        </p:nvSpPr>
        <p:spPr>
          <a:xfrm>
            <a:off x="1443038" y="184979"/>
            <a:ext cx="9224963" cy="538770"/>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kern="1200" cap="all"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sz="3600" b="1">
                <a:solidFill>
                  <a:srgbClr val="003366"/>
                </a:solidFill>
              </a:defRPr>
            </a:pPr>
            <a:r>
              <a:rPr lang="en-US" b="1" dirty="0">
                <a:solidFill>
                  <a:schemeClr val="tx1"/>
                </a:solidFill>
              </a:rPr>
              <a:t>Cage framework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26540" y="-100155"/>
            <a:ext cx="5910579" cy="1128841"/>
          </a:xfrm>
        </p:spPr>
        <p:txBody>
          <a:bodyPr/>
          <a:lstStyle/>
          <a:p>
            <a:pPr>
              <a:defRPr sz="3600" b="1">
                <a:solidFill>
                  <a:srgbClr val="003366"/>
                </a:solidFill>
              </a:defRPr>
            </a:pPr>
            <a:r>
              <a:rPr lang="en-US" dirty="0">
                <a:solidFill>
                  <a:schemeClr val="bg1"/>
                </a:solidFill>
              </a:rPr>
              <a:t>Cage framework</a:t>
            </a:r>
            <a:endParaRPr dirty="0">
              <a:solidFill>
                <a:schemeClr val="bg1"/>
              </a:solidFill>
            </a:endParaRPr>
          </a:p>
        </p:txBody>
      </p:sp>
      <p:sp>
        <p:nvSpPr>
          <p:cNvPr id="11" name="Title 1">
            <a:extLst>
              <a:ext uri="{FF2B5EF4-FFF2-40B4-BE49-F238E27FC236}">
                <a16:creationId xmlns:a16="http://schemas.microsoft.com/office/drawing/2014/main" id="{262FC0A5-C6AC-4C61-A544-5ACCE697A779}"/>
              </a:ext>
            </a:extLst>
          </p:cNvPr>
          <p:cNvSpPr txBox="1">
            <a:spLocks/>
          </p:cNvSpPr>
          <p:nvPr/>
        </p:nvSpPr>
        <p:spPr>
          <a:xfrm>
            <a:off x="1892981" y="184979"/>
            <a:ext cx="9224963" cy="538770"/>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kern="1200" cap="all"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sz="3600" b="1">
                <a:solidFill>
                  <a:srgbClr val="003366"/>
                </a:solidFill>
              </a:defRPr>
            </a:pPr>
            <a:r>
              <a:rPr lang="en-US" b="1" dirty="0">
                <a:solidFill>
                  <a:schemeClr val="tx1"/>
                </a:solidFill>
              </a:rPr>
              <a:t>Cultural distance</a:t>
            </a:r>
          </a:p>
        </p:txBody>
      </p:sp>
      <p:sp>
        <p:nvSpPr>
          <p:cNvPr id="5" name="TextBox 4">
            <a:extLst>
              <a:ext uri="{FF2B5EF4-FFF2-40B4-BE49-F238E27FC236}">
                <a16:creationId xmlns:a16="http://schemas.microsoft.com/office/drawing/2014/main" id="{5F4A2426-03D3-90CF-E591-F55B36D489F6}"/>
              </a:ext>
            </a:extLst>
          </p:cNvPr>
          <p:cNvSpPr txBox="1"/>
          <p:nvPr/>
        </p:nvSpPr>
        <p:spPr>
          <a:xfrm>
            <a:off x="1988288" y="999460"/>
            <a:ext cx="8835176" cy="3754874"/>
          </a:xfrm>
          <a:prstGeom prst="rect">
            <a:avLst/>
          </a:prstGeom>
          <a:noFill/>
        </p:spPr>
        <p:txBody>
          <a:bodyPr wrap="none" rtlCol="0">
            <a:spAutoFit/>
          </a:bodyPr>
          <a:lstStyle/>
          <a:p>
            <a:r>
              <a:rPr lang="en-NG" sz="1400" dirty="0">
                <a:solidFill>
                  <a:schemeClr val="bg1"/>
                </a:solidFill>
              </a:rPr>
              <a:t>The Trompenaar’s Cultural dimention theory found that people across cultures differs in specific and often predictive ways</a:t>
            </a:r>
          </a:p>
          <a:p>
            <a:r>
              <a:rPr lang="en-NG" sz="1400" dirty="0">
                <a:solidFill>
                  <a:schemeClr val="bg1"/>
                </a:solidFill>
              </a:rPr>
              <a:t>(Trompenaar’s 1993).</a:t>
            </a: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endParaRPr lang="en-NG" sz="1400" dirty="0">
              <a:solidFill>
                <a:schemeClr val="bg1"/>
              </a:solidFill>
            </a:endParaRPr>
          </a:p>
          <a:p>
            <a:r>
              <a:rPr lang="en-NG" sz="1400" dirty="0">
                <a:solidFill>
                  <a:schemeClr val="bg1"/>
                </a:solidFill>
              </a:rPr>
              <a:t>Analysing the Challenges and Opportunities in The Cultural Distance;</a:t>
            </a:r>
          </a:p>
        </p:txBody>
      </p:sp>
      <p:sp>
        <p:nvSpPr>
          <p:cNvPr id="7" name="TextBox 6">
            <a:extLst>
              <a:ext uri="{FF2B5EF4-FFF2-40B4-BE49-F238E27FC236}">
                <a16:creationId xmlns:a16="http://schemas.microsoft.com/office/drawing/2014/main" id="{78E63549-E4EC-5B97-769D-D0CDCCB2D841}"/>
              </a:ext>
            </a:extLst>
          </p:cNvPr>
          <p:cNvSpPr txBox="1"/>
          <p:nvPr/>
        </p:nvSpPr>
        <p:spPr>
          <a:xfrm>
            <a:off x="1786270" y="2179673"/>
            <a:ext cx="5851105" cy="4339650"/>
          </a:xfrm>
          <a:prstGeom prst="rect">
            <a:avLst/>
          </a:prstGeom>
          <a:noFill/>
        </p:spPr>
        <p:txBody>
          <a:bodyPr wrap="square" rtlCol="0">
            <a:spAutoFit/>
          </a:bodyPr>
          <a:lstStyle/>
          <a:p>
            <a:endParaRPr lang="en-NG" sz="1600" b="1" dirty="0">
              <a:solidFill>
                <a:schemeClr val="bg1"/>
              </a:solidFill>
            </a:endParaRPr>
          </a:p>
          <a:p>
            <a:endParaRPr lang="en-NG" sz="1600" b="1" dirty="0">
              <a:solidFill>
                <a:schemeClr val="bg1"/>
              </a:solidFill>
            </a:endParaRPr>
          </a:p>
          <a:p>
            <a:endParaRPr lang="en-NG" sz="1600" b="1" dirty="0">
              <a:solidFill>
                <a:schemeClr val="bg1"/>
              </a:solidFill>
            </a:endParaRPr>
          </a:p>
          <a:p>
            <a:endParaRPr lang="en-NG" sz="1600" b="1" dirty="0">
              <a:solidFill>
                <a:schemeClr val="bg1"/>
              </a:solidFill>
            </a:endParaRPr>
          </a:p>
          <a:p>
            <a:endParaRPr lang="en-NG" sz="1600" b="1" dirty="0">
              <a:solidFill>
                <a:schemeClr val="bg1"/>
              </a:solidFill>
            </a:endParaRPr>
          </a:p>
          <a:p>
            <a:endParaRPr lang="en-NG" sz="1600" b="1" dirty="0">
              <a:solidFill>
                <a:schemeClr val="bg1"/>
              </a:solidFill>
            </a:endParaRPr>
          </a:p>
          <a:p>
            <a:endParaRPr lang="en-NG" sz="1600" b="1" dirty="0">
              <a:solidFill>
                <a:schemeClr val="bg1"/>
              </a:solidFill>
            </a:endParaRPr>
          </a:p>
          <a:p>
            <a:endParaRPr lang="en-NG" sz="1600" b="1" dirty="0">
              <a:solidFill>
                <a:schemeClr val="bg1"/>
              </a:solidFill>
            </a:endParaRPr>
          </a:p>
          <a:p>
            <a:r>
              <a:rPr lang="en-NG" sz="1600" b="1" dirty="0">
                <a:solidFill>
                  <a:schemeClr val="bg1"/>
                </a:solidFill>
              </a:rPr>
              <a:t>       </a:t>
            </a:r>
            <a:endParaRPr lang="en-NG" sz="1200" b="1" dirty="0">
              <a:solidFill>
                <a:schemeClr val="bg1"/>
              </a:solidFill>
            </a:endParaRPr>
          </a:p>
          <a:p>
            <a:endParaRPr lang="en-NG" sz="1600" b="1" dirty="0">
              <a:solidFill>
                <a:schemeClr val="bg1"/>
              </a:solidFill>
            </a:endParaRPr>
          </a:p>
          <a:p>
            <a:r>
              <a:rPr lang="en-NG" sz="1600" b="1" dirty="0">
                <a:solidFill>
                  <a:schemeClr val="bg1"/>
                </a:solidFill>
              </a:rPr>
              <a:t>  </a:t>
            </a:r>
          </a:p>
          <a:p>
            <a:r>
              <a:rPr lang="en-NG" sz="1600" b="1" dirty="0">
                <a:solidFill>
                  <a:schemeClr val="bg1"/>
                </a:solidFill>
              </a:rPr>
              <a:t>Challenges</a:t>
            </a:r>
          </a:p>
          <a:p>
            <a:pPr marL="285750" indent="-285750">
              <a:buFont typeface="Arial" panose="020B0604020202020204" pitchFamily="34" charset="0"/>
              <a:buChar char="•"/>
            </a:pPr>
            <a:r>
              <a:rPr lang="en-NG" sz="1400" dirty="0">
                <a:solidFill>
                  <a:schemeClr val="bg1"/>
                </a:solidFill>
              </a:rPr>
              <a:t>The Religious Difference,UK’s is predominantly Christian 59.59 vs Pakistan predominatly Isalm 96.4%</a:t>
            </a:r>
          </a:p>
          <a:p>
            <a:pPr marL="285750" indent="-285750">
              <a:buFont typeface="Arial" panose="020B0604020202020204" pitchFamily="34" charset="0"/>
              <a:buChar char="•"/>
            </a:pPr>
            <a:endParaRPr lang="en-NG" sz="1400" dirty="0">
              <a:solidFill>
                <a:schemeClr val="bg1"/>
              </a:solidFill>
            </a:endParaRPr>
          </a:p>
          <a:p>
            <a:pPr marL="285750" indent="-285750">
              <a:buFont typeface="Arial" panose="020B0604020202020204" pitchFamily="34" charset="0"/>
              <a:buChar char="•"/>
            </a:pPr>
            <a:r>
              <a:rPr lang="en-NG" sz="1400" dirty="0">
                <a:solidFill>
                  <a:schemeClr val="bg1"/>
                </a:solidFill>
              </a:rPr>
              <a:t>Uk direct communication style Vs Pakistan more collective and direct communication style,could lead to musunderstanding.</a:t>
            </a:r>
          </a:p>
          <a:p>
            <a:pPr marL="285750" indent="-285750">
              <a:buFont typeface="Arial" panose="020B0604020202020204" pitchFamily="34" charset="0"/>
              <a:buChar char="•"/>
            </a:pPr>
            <a:endParaRPr lang="en-NG" sz="1400" dirty="0">
              <a:solidFill>
                <a:schemeClr val="bg1"/>
              </a:solidFill>
            </a:endParaRPr>
          </a:p>
        </p:txBody>
      </p:sp>
      <p:sp>
        <p:nvSpPr>
          <p:cNvPr id="9" name="TextBox 8">
            <a:extLst>
              <a:ext uri="{FF2B5EF4-FFF2-40B4-BE49-F238E27FC236}">
                <a16:creationId xmlns:a16="http://schemas.microsoft.com/office/drawing/2014/main" id="{69AE3633-B85B-3D92-FE3F-DEAC7C1BF808}"/>
              </a:ext>
            </a:extLst>
          </p:cNvPr>
          <p:cNvSpPr txBox="1"/>
          <p:nvPr/>
        </p:nvSpPr>
        <p:spPr>
          <a:xfrm>
            <a:off x="7474687" y="4901609"/>
            <a:ext cx="4263657" cy="1631216"/>
          </a:xfrm>
          <a:prstGeom prst="rect">
            <a:avLst/>
          </a:prstGeom>
          <a:noFill/>
        </p:spPr>
        <p:txBody>
          <a:bodyPr wrap="square" rtlCol="0">
            <a:spAutoFit/>
          </a:bodyPr>
          <a:lstStyle/>
          <a:p>
            <a:r>
              <a:rPr lang="en-NG" sz="1600" dirty="0">
                <a:solidFill>
                  <a:schemeClr val="bg1"/>
                </a:solidFill>
              </a:rPr>
              <a:t>                  </a:t>
            </a:r>
            <a:r>
              <a:rPr lang="en-NG" sz="1600" b="1" dirty="0">
                <a:solidFill>
                  <a:schemeClr val="bg1"/>
                </a:solidFill>
              </a:rPr>
              <a:t>Opportunities</a:t>
            </a:r>
          </a:p>
          <a:p>
            <a:pPr marL="285750" indent="-285750">
              <a:buFont typeface="Arial" panose="020B0604020202020204" pitchFamily="34" charset="0"/>
              <a:buChar char="•"/>
            </a:pPr>
            <a:r>
              <a:rPr lang="en-NG" sz="1400" dirty="0">
                <a:solidFill>
                  <a:schemeClr val="bg1"/>
                </a:solidFill>
              </a:rPr>
              <a:t>The UK work culture focuses on efficiency, punctuality,respect to rule Vs the Paskistan strong hierarchical structure will set a righ work environment.</a:t>
            </a:r>
          </a:p>
          <a:p>
            <a:pPr marL="285750" indent="-285750">
              <a:buFont typeface="Arial" panose="020B0604020202020204" pitchFamily="34" charset="0"/>
              <a:buChar char="•"/>
            </a:pPr>
            <a:r>
              <a:rPr lang="en-NG" sz="1400" dirty="0">
                <a:solidFill>
                  <a:schemeClr val="bg1"/>
                </a:solidFill>
              </a:rPr>
              <a:t>Uk predominant language is English Vs Pakistan de facto language,English language formalised in 1973.</a:t>
            </a:r>
          </a:p>
          <a:p>
            <a:endParaRPr lang="en-NG" sz="1400" dirty="0">
              <a:solidFill>
                <a:schemeClr val="bg1"/>
              </a:solidFill>
            </a:endParaRPr>
          </a:p>
        </p:txBody>
      </p:sp>
      <p:pic>
        <p:nvPicPr>
          <p:cNvPr id="13" name="Picture 12" descr="A diagram of different colors&#10;&#10;Description automatically generated">
            <a:extLst>
              <a:ext uri="{FF2B5EF4-FFF2-40B4-BE49-F238E27FC236}">
                <a16:creationId xmlns:a16="http://schemas.microsoft.com/office/drawing/2014/main" id="{4C522CFE-4FDE-B78C-279B-8381E177CBEE}"/>
              </a:ext>
            </a:extLst>
          </p:cNvPr>
          <p:cNvPicPr>
            <a:picLocks noChangeAspect="1"/>
          </p:cNvPicPr>
          <p:nvPr/>
        </p:nvPicPr>
        <p:blipFill>
          <a:blip r:embed="rId3"/>
          <a:stretch>
            <a:fillRect/>
          </a:stretch>
        </p:blipFill>
        <p:spPr>
          <a:xfrm>
            <a:off x="2995182" y="1514624"/>
            <a:ext cx="5627823" cy="2676322"/>
          </a:xfrm>
          <a:prstGeom prst="rect">
            <a:avLst/>
          </a:prstGeom>
        </p:spPr>
      </p:pic>
      <p:sp>
        <p:nvSpPr>
          <p:cNvPr id="16" name="TextBox 15">
            <a:extLst>
              <a:ext uri="{FF2B5EF4-FFF2-40B4-BE49-F238E27FC236}">
                <a16:creationId xmlns:a16="http://schemas.microsoft.com/office/drawing/2014/main" id="{AC740778-5879-EBFD-0650-E313EC243A1A}"/>
              </a:ext>
            </a:extLst>
          </p:cNvPr>
          <p:cNvSpPr txBox="1"/>
          <p:nvPr/>
        </p:nvSpPr>
        <p:spPr>
          <a:xfrm>
            <a:off x="2668728" y="4179646"/>
            <a:ext cx="4416594" cy="246221"/>
          </a:xfrm>
          <a:prstGeom prst="rect">
            <a:avLst/>
          </a:prstGeom>
          <a:noFill/>
        </p:spPr>
        <p:txBody>
          <a:bodyPr wrap="none" rtlCol="0">
            <a:spAutoFit/>
          </a:bodyPr>
          <a:lstStyle/>
          <a:p>
            <a:r>
              <a:rPr lang="en-GB" sz="1000" b="1" dirty="0">
                <a:solidFill>
                  <a:schemeClr val="bg1"/>
                </a:solidFill>
              </a:rPr>
              <a:t>Source; </a:t>
            </a:r>
            <a:r>
              <a:rPr lang="en-GB" sz="1000" b="1" dirty="0">
                <a:solidFill>
                  <a:schemeClr val="bg1"/>
                </a:solidFill>
                <a:hlinkClick r:id="rId4">
                  <a:extLst>
                    <a:ext uri="{A12FA001-AC4F-418D-AE19-62706E023703}">
                      <ahyp:hlinkClr xmlns:ahyp="http://schemas.microsoft.com/office/drawing/2018/hyperlinkcolor" val="tx"/>
                    </a:ext>
                  </a:extLst>
                </a:hlinkClick>
              </a:rPr>
              <a:t>https://</a:t>
            </a:r>
            <a:r>
              <a:rPr lang="en-GB" sz="1000" b="1" dirty="0" err="1">
                <a:solidFill>
                  <a:schemeClr val="bg1"/>
                </a:solidFill>
                <a:hlinkClick r:id="rId4">
                  <a:extLst>
                    <a:ext uri="{A12FA001-AC4F-418D-AE19-62706E023703}">
                      <ahyp:hlinkClr xmlns:ahyp="http://schemas.microsoft.com/office/drawing/2018/hyperlinkcolor" val="tx"/>
                    </a:ext>
                  </a:extLst>
                </a:hlinkClick>
              </a:rPr>
              <a:t>www.collidu.com</a:t>
            </a:r>
            <a:r>
              <a:rPr lang="en-GB" sz="1000" b="1" dirty="0">
                <a:solidFill>
                  <a:schemeClr val="bg1"/>
                </a:solidFill>
                <a:hlinkClick r:id="rId4">
                  <a:extLst>
                    <a:ext uri="{A12FA001-AC4F-418D-AE19-62706E023703}">
                      <ahyp:hlinkClr xmlns:ahyp="http://schemas.microsoft.com/office/drawing/2018/hyperlinkcolor" val="tx"/>
                    </a:ext>
                  </a:extLst>
                </a:hlinkClick>
              </a:rPr>
              <a:t>/presentation-</a:t>
            </a:r>
            <a:r>
              <a:rPr lang="en-GB" sz="1000" b="1" dirty="0" err="1">
                <a:solidFill>
                  <a:schemeClr val="bg1"/>
                </a:solidFill>
                <a:hlinkClick r:id="rId4">
                  <a:extLst>
                    <a:ext uri="{A12FA001-AC4F-418D-AE19-62706E023703}">
                      <ahyp:hlinkClr xmlns:ahyp="http://schemas.microsoft.com/office/drawing/2018/hyperlinkcolor" val="tx"/>
                    </a:ext>
                  </a:extLst>
                </a:hlinkClick>
              </a:rPr>
              <a:t>trompenaars</a:t>
            </a:r>
            <a:r>
              <a:rPr lang="en-GB" sz="1000" b="1" dirty="0">
                <a:solidFill>
                  <a:schemeClr val="bg1"/>
                </a:solidFill>
                <a:hlinkClick r:id="rId4">
                  <a:extLst>
                    <a:ext uri="{A12FA001-AC4F-418D-AE19-62706E023703}">
                      <ahyp:hlinkClr xmlns:ahyp="http://schemas.microsoft.com/office/drawing/2018/hyperlinkcolor" val="tx"/>
                    </a:ext>
                  </a:extLst>
                </a:hlinkClick>
              </a:rPr>
              <a:t>-cultural-dimensions</a:t>
            </a:r>
            <a:endParaRPr lang="en-NG" sz="1000" dirty="0">
              <a:solidFill>
                <a:schemeClr val="bg1"/>
              </a:solidFill>
            </a:endParaRPr>
          </a:p>
        </p:txBody>
      </p:sp>
    </p:spTree>
    <p:extLst>
      <p:ext uri="{BB962C8B-B14F-4D97-AF65-F5344CB8AC3E}">
        <p14:creationId xmlns:p14="http://schemas.microsoft.com/office/powerpoint/2010/main" val="4042084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DD00C-168A-9B68-2B9F-CE43A7C84838}"/>
              </a:ext>
            </a:extLst>
          </p:cNvPr>
          <p:cNvSpPr>
            <a:spLocks noGrp="1"/>
          </p:cNvSpPr>
          <p:nvPr>
            <p:ph type="title"/>
          </p:nvPr>
        </p:nvSpPr>
        <p:spPr>
          <a:xfrm>
            <a:off x="2619694" y="258935"/>
            <a:ext cx="7322103" cy="542260"/>
          </a:xfrm>
        </p:spPr>
        <p:txBody>
          <a:bodyPr>
            <a:normAutofit fontScale="90000"/>
          </a:bodyPr>
          <a:lstStyle/>
          <a:p>
            <a:r>
              <a:rPr lang="en-NG" b="1" dirty="0">
                <a:solidFill>
                  <a:schemeClr val="bg1"/>
                </a:solidFill>
              </a:rPr>
              <a:t>        ADMINISTRATIVE DISTANCE</a:t>
            </a:r>
          </a:p>
        </p:txBody>
      </p:sp>
      <p:graphicFrame>
        <p:nvGraphicFramePr>
          <p:cNvPr id="21" name="Content Placeholder 20">
            <a:extLst>
              <a:ext uri="{FF2B5EF4-FFF2-40B4-BE49-F238E27FC236}">
                <a16:creationId xmlns:a16="http://schemas.microsoft.com/office/drawing/2014/main" id="{5CB778A4-3815-FEB4-EE06-2F2261588254}"/>
              </a:ext>
            </a:extLst>
          </p:cNvPr>
          <p:cNvGraphicFramePr>
            <a:graphicFrameLocks noGrp="1"/>
          </p:cNvGraphicFramePr>
          <p:nvPr>
            <p:ph idx="1"/>
            <p:extLst>
              <p:ext uri="{D42A27DB-BD31-4B8C-83A1-F6EECF244321}">
                <p14:modId xmlns:p14="http://schemas.microsoft.com/office/powerpoint/2010/main" val="708278593"/>
              </p:ext>
            </p:extLst>
          </p:nvPr>
        </p:nvGraphicFramePr>
        <p:xfrm>
          <a:off x="1336249" y="2184916"/>
          <a:ext cx="6932429" cy="40662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TextBox 23">
            <a:extLst>
              <a:ext uri="{FF2B5EF4-FFF2-40B4-BE49-F238E27FC236}">
                <a16:creationId xmlns:a16="http://schemas.microsoft.com/office/drawing/2014/main" id="{66A23E1E-A7B9-88E4-3242-EB3F1D3C3E29}"/>
              </a:ext>
            </a:extLst>
          </p:cNvPr>
          <p:cNvSpPr txBox="1"/>
          <p:nvPr/>
        </p:nvSpPr>
        <p:spPr>
          <a:xfrm>
            <a:off x="879407" y="1236557"/>
            <a:ext cx="10802679" cy="830997"/>
          </a:xfrm>
          <a:prstGeom prst="rect">
            <a:avLst/>
          </a:prstGeom>
          <a:noFill/>
        </p:spPr>
        <p:txBody>
          <a:bodyPr wrap="square" rtlCol="0">
            <a:spAutoFit/>
          </a:bodyPr>
          <a:lstStyle/>
          <a:p>
            <a:r>
              <a:rPr lang="en-GB" sz="1600" dirty="0">
                <a:solidFill>
                  <a:schemeClr val="bg1"/>
                </a:solidFill>
              </a:rPr>
              <a:t>The Administrative distance, emphasizes on the importance of understanding how differences in administrative and institutional factors can create barriers or opportunities for businesses operating across borders (Pankaj Ghemawat 2007)</a:t>
            </a:r>
          </a:p>
          <a:p>
            <a:endParaRPr lang="en-NG" sz="1600" dirty="0">
              <a:solidFill>
                <a:schemeClr val="bg1"/>
              </a:solidFill>
            </a:endParaRPr>
          </a:p>
        </p:txBody>
      </p:sp>
      <p:sp>
        <p:nvSpPr>
          <p:cNvPr id="26" name="TextBox 25">
            <a:extLst>
              <a:ext uri="{FF2B5EF4-FFF2-40B4-BE49-F238E27FC236}">
                <a16:creationId xmlns:a16="http://schemas.microsoft.com/office/drawing/2014/main" id="{5F2560BB-BE94-59FA-816A-A731D8B5C3DE}"/>
              </a:ext>
            </a:extLst>
          </p:cNvPr>
          <p:cNvSpPr txBox="1"/>
          <p:nvPr/>
        </p:nvSpPr>
        <p:spPr>
          <a:xfrm>
            <a:off x="250162" y="2502916"/>
            <a:ext cx="3027175" cy="369332"/>
          </a:xfrm>
          <a:prstGeom prst="rect">
            <a:avLst/>
          </a:prstGeom>
          <a:noFill/>
        </p:spPr>
        <p:txBody>
          <a:bodyPr wrap="none" rtlCol="0">
            <a:spAutoFit/>
          </a:bodyPr>
          <a:lstStyle/>
          <a:p>
            <a:r>
              <a:rPr lang="en-NG" b="1" dirty="0">
                <a:solidFill>
                  <a:schemeClr val="bg1"/>
                </a:solidFill>
              </a:rPr>
              <a:t>                   Key Components </a:t>
            </a:r>
          </a:p>
        </p:txBody>
      </p:sp>
    </p:spTree>
    <p:extLst>
      <p:ext uri="{BB962C8B-B14F-4D97-AF65-F5344CB8AC3E}">
        <p14:creationId xmlns:p14="http://schemas.microsoft.com/office/powerpoint/2010/main" val="308107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DD00C-168A-9B68-2B9F-CE43A7C84838}"/>
              </a:ext>
            </a:extLst>
          </p:cNvPr>
          <p:cNvSpPr>
            <a:spLocks noGrp="1"/>
          </p:cNvSpPr>
          <p:nvPr>
            <p:ph type="title"/>
          </p:nvPr>
        </p:nvSpPr>
        <p:spPr>
          <a:xfrm>
            <a:off x="2619694" y="258935"/>
            <a:ext cx="7322103" cy="542260"/>
          </a:xfrm>
        </p:spPr>
        <p:txBody>
          <a:bodyPr>
            <a:normAutofit fontScale="90000"/>
          </a:bodyPr>
          <a:lstStyle/>
          <a:p>
            <a:pPr algn="ctr"/>
            <a:r>
              <a:rPr lang="en-US" b="1" dirty="0">
                <a:solidFill>
                  <a:schemeClr val="bg1"/>
                </a:solidFill>
              </a:rPr>
              <a:t>Geographic </a:t>
            </a:r>
            <a:r>
              <a:rPr lang="en-NG" b="1" dirty="0">
                <a:solidFill>
                  <a:schemeClr val="bg1"/>
                </a:solidFill>
              </a:rPr>
              <a:t>DISTANCE</a:t>
            </a:r>
          </a:p>
        </p:txBody>
      </p:sp>
      <p:graphicFrame>
        <p:nvGraphicFramePr>
          <p:cNvPr id="21" name="Content Placeholder 20">
            <a:extLst>
              <a:ext uri="{FF2B5EF4-FFF2-40B4-BE49-F238E27FC236}">
                <a16:creationId xmlns:a16="http://schemas.microsoft.com/office/drawing/2014/main" id="{5CB778A4-3815-FEB4-EE06-2F2261588254}"/>
              </a:ext>
            </a:extLst>
          </p:cNvPr>
          <p:cNvGraphicFramePr>
            <a:graphicFrameLocks noGrp="1"/>
          </p:cNvGraphicFramePr>
          <p:nvPr>
            <p:ph idx="1"/>
            <p:extLst>
              <p:ext uri="{D42A27DB-BD31-4B8C-83A1-F6EECF244321}">
                <p14:modId xmlns:p14="http://schemas.microsoft.com/office/powerpoint/2010/main" val="256597509"/>
              </p:ext>
            </p:extLst>
          </p:nvPr>
        </p:nvGraphicFramePr>
        <p:xfrm>
          <a:off x="107057" y="1102235"/>
          <a:ext cx="5988943" cy="3886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85730688-7A8B-7560-9988-2CF2845929E1}"/>
              </a:ext>
            </a:extLst>
          </p:cNvPr>
          <p:cNvSpPr txBox="1">
            <a:spLocks/>
          </p:cNvSpPr>
          <p:nvPr/>
        </p:nvSpPr>
        <p:spPr>
          <a:xfrm>
            <a:off x="-249630" y="1546452"/>
            <a:ext cx="7322103" cy="5422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US" sz="2400" b="1" dirty="0">
                <a:solidFill>
                  <a:schemeClr val="bg1"/>
                </a:solidFill>
              </a:rPr>
              <a:t>Opportunities</a:t>
            </a:r>
            <a:endParaRPr lang="en-NG" sz="2400" b="1" dirty="0">
              <a:solidFill>
                <a:schemeClr val="bg1"/>
              </a:solidFill>
            </a:endParaRPr>
          </a:p>
        </p:txBody>
      </p:sp>
      <p:graphicFrame>
        <p:nvGraphicFramePr>
          <p:cNvPr id="4" name="Content Placeholder 20">
            <a:extLst>
              <a:ext uri="{FF2B5EF4-FFF2-40B4-BE49-F238E27FC236}">
                <a16:creationId xmlns:a16="http://schemas.microsoft.com/office/drawing/2014/main" id="{59CD7063-576C-B2B3-0CD7-30128B13B484}"/>
              </a:ext>
            </a:extLst>
          </p:cNvPr>
          <p:cNvGraphicFramePr>
            <a:graphicFrameLocks/>
          </p:cNvGraphicFramePr>
          <p:nvPr>
            <p:extLst>
              <p:ext uri="{D42A27DB-BD31-4B8C-83A1-F6EECF244321}">
                <p14:modId xmlns:p14="http://schemas.microsoft.com/office/powerpoint/2010/main" val="18329948"/>
              </p:ext>
            </p:extLst>
          </p:nvPr>
        </p:nvGraphicFramePr>
        <p:xfrm>
          <a:off x="6096000" y="1102235"/>
          <a:ext cx="5988943" cy="38861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Title 1">
            <a:extLst>
              <a:ext uri="{FF2B5EF4-FFF2-40B4-BE49-F238E27FC236}">
                <a16:creationId xmlns:a16="http://schemas.microsoft.com/office/drawing/2014/main" id="{88E245AE-78DE-040F-F013-0837145E9C3B}"/>
              </a:ext>
            </a:extLst>
          </p:cNvPr>
          <p:cNvSpPr txBox="1">
            <a:spLocks/>
          </p:cNvSpPr>
          <p:nvPr/>
        </p:nvSpPr>
        <p:spPr>
          <a:xfrm>
            <a:off x="5646673" y="1546452"/>
            <a:ext cx="7322103" cy="5422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US" sz="2400" b="1" dirty="0">
                <a:solidFill>
                  <a:schemeClr val="bg1"/>
                </a:solidFill>
              </a:rPr>
              <a:t>Challenges</a:t>
            </a:r>
            <a:endParaRPr lang="en-NG" sz="2400" b="1" dirty="0">
              <a:solidFill>
                <a:schemeClr val="bg1"/>
              </a:solidFill>
            </a:endParaRPr>
          </a:p>
        </p:txBody>
      </p:sp>
    </p:spTree>
    <p:extLst>
      <p:ext uri="{BB962C8B-B14F-4D97-AF65-F5344CB8AC3E}">
        <p14:creationId xmlns:p14="http://schemas.microsoft.com/office/powerpoint/2010/main" val="890805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DD00C-168A-9B68-2B9F-CE43A7C84838}"/>
              </a:ext>
            </a:extLst>
          </p:cNvPr>
          <p:cNvSpPr>
            <a:spLocks noGrp="1"/>
          </p:cNvSpPr>
          <p:nvPr>
            <p:ph type="title"/>
          </p:nvPr>
        </p:nvSpPr>
        <p:spPr>
          <a:xfrm>
            <a:off x="2619694" y="258935"/>
            <a:ext cx="7322103" cy="542260"/>
          </a:xfrm>
        </p:spPr>
        <p:txBody>
          <a:bodyPr>
            <a:normAutofit fontScale="90000"/>
          </a:bodyPr>
          <a:lstStyle/>
          <a:p>
            <a:pPr algn="ctr"/>
            <a:r>
              <a:rPr lang="en-US" b="1" dirty="0">
                <a:solidFill>
                  <a:schemeClr val="bg1"/>
                </a:solidFill>
              </a:rPr>
              <a:t>Economic</a:t>
            </a:r>
            <a:endParaRPr lang="en-NG" b="1" dirty="0">
              <a:solidFill>
                <a:schemeClr val="bg1"/>
              </a:solidFill>
            </a:endParaRPr>
          </a:p>
        </p:txBody>
      </p:sp>
      <p:graphicFrame>
        <p:nvGraphicFramePr>
          <p:cNvPr id="21" name="Content Placeholder 20">
            <a:extLst>
              <a:ext uri="{FF2B5EF4-FFF2-40B4-BE49-F238E27FC236}">
                <a16:creationId xmlns:a16="http://schemas.microsoft.com/office/drawing/2014/main" id="{5CB778A4-3815-FEB4-EE06-2F2261588254}"/>
              </a:ext>
            </a:extLst>
          </p:cNvPr>
          <p:cNvGraphicFramePr>
            <a:graphicFrameLocks noGrp="1"/>
          </p:cNvGraphicFramePr>
          <p:nvPr>
            <p:ph idx="1"/>
            <p:extLst>
              <p:ext uri="{D42A27DB-BD31-4B8C-83A1-F6EECF244321}">
                <p14:modId xmlns:p14="http://schemas.microsoft.com/office/powerpoint/2010/main" val="1742244682"/>
              </p:ext>
            </p:extLst>
          </p:nvPr>
        </p:nvGraphicFramePr>
        <p:xfrm>
          <a:off x="107057" y="1102235"/>
          <a:ext cx="5988943" cy="3886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85730688-7A8B-7560-9988-2CF2845929E1}"/>
              </a:ext>
            </a:extLst>
          </p:cNvPr>
          <p:cNvSpPr txBox="1">
            <a:spLocks/>
          </p:cNvSpPr>
          <p:nvPr/>
        </p:nvSpPr>
        <p:spPr>
          <a:xfrm>
            <a:off x="-249630" y="1546452"/>
            <a:ext cx="7322103" cy="5422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US" sz="2400" b="1" dirty="0">
                <a:solidFill>
                  <a:schemeClr val="bg1"/>
                </a:solidFill>
              </a:rPr>
              <a:t>Opportunities</a:t>
            </a:r>
            <a:endParaRPr lang="en-NG" sz="2400" b="1" dirty="0">
              <a:solidFill>
                <a:schemeClr val="bg1"/>
              </a:solidFill>
            </a:endParaRPr>
          </a:p>
        </p:txBody>
      </p:sp>
      <p:graphicFrame>
        <p:nvGraphicFramePr>
          <p:cNvPr id="4" name="Content Placeholder 20">
            <a:extLst>
              <a:ext uri="{FF2B5EF4-FFF2-40B4-BE49-F238E27FC236}">
                <a16:creationId xmlns:a16="http://schemas.microsoft.com/office/drawing/2014/main" id="{59CD7063-576C-B2B3-0CD7-30128B13B484}"/>
              </a:ext>
            </a:extLst>
          </p:cNvPr>
          <p:cNvGraphicFramePr>
            <a:graphicFrameLocks/>
          </p:cNvGraphicFramePr>
          <p:nvPr>
            <p:extLst>
              <p:ext uri="{D42A27DB-BD31-4B8C-83A1-F6EECF244321}">
                <p14:modId xmlns:p14="http://schemas.microsoft.com/office/powerpoint/2010/main" val="2026672988"/>
              </p:ext>
            </p:extLst>
          </p:nvPr>
        </p:nvGraphicFramePr>
        <p:xfrm>
          <a:off x="6096000" y="1102235"/>
          <a:ext cx="5988943" cy="38861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Title 1">
            <a:extLst>
              <a:ext uri="{FF2B5EF4-FFF2-40B4-BE49-F238E27FC236}">
                <a16:creationId xmlns:a16="http://schemas.microsoft.com/office/drawing/2014/main" id="{88E245AE-78DE-040F-F013-0837145E9C3B}"/>
              </a:ext>
            </a:extLst>
          </p:cNvPr>
          <p:cNvSpPr txBox="1">
            <a:spLocks/>
          </p:cNvSpPr>
          <p:nvPr/>
        </p:nvSpPr>
        <p:spPr>
          <a:xfrm>
            <a:off x="5646673" y="1546452"/>
            <a:ext cx="7322103" cy="5422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US" sz="2400" b="1" dirty="0">
                <a:solidFill>
                  <a:schemeClr val="bg1"/>
                </a:solidFill>
              </a:rPr>
              <a:t>Challenges</a:t>
            </a:r>
            <a:endParaRPr lang="en-NG" sz="2400" b="1" dirty="0">
              <a:solidFill>
                <a:schemeClr val="bg1"/>
              </a:solidFill>
            </a:endParaRPr>
          </a:p>
        </p:txBody>
      </p:sp>
    </p:spTree>
    <p:extLst>
      <p:ext uri="{BB962C8B-B14F-4D97-AF65-F5344CB8AC3E}">
        <p14:creationId xmlns:p14="http://schemas.microsoft.com/office/powerpoint/2010/main" val="877698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DC99732-3CBC-4370-8AF0-F9F51AA5F411}"/>
              </a:ext>
            </a:extLst>
          </p:cNvPr>
          <p:cNvSpPr txBox="1">
            <a:spLocks/>
          </p:cNvSpPr>
          <p:nvPr/>
        </p:nvSpPr>
        <p:spPr>
          <a:xfrm>
            <a:off x="1443038" y="184979"/>
            <a:ext cx="9224963" cy="538770"/>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3600" kern="1200" cap="all"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sz="3600" b="1">
                <a:solidFill>
                  <a:srgbClr val="003366"/>
                </a:solidFill>
              </a:defRPr>
            </a:pPr>
            <a:r>
              <a:rPr lang="en-US" dirty="0">
                <a:solidFill>
                  <a:schemeClr val="tx1"/>
                </a:solidFill>
              </a:rPr>
              <a:t>What is the revenue of textile industry in </a:t>
            </a:r>
            <a:r>
              <a:rPr lang="en-US" dirty="0" err="1">
                <a:solidFill>
                  <a:schemeClr val="tx1"/>
                </a:solidFill>
              </a:rPr>
              <a:t>pakistan</a:t>
            </a:r>
            <a:endParaRPr lang="en-US" b="1" dirty="0">
              <a:solidFill>
                <a:schemeClr val="tx1"/>
              </a:solidFill>
            </a:endParaRPr>
          </a:p>
        </p:txBody>
      </p:sp>
      <p:sp>
        <p:nvSpPr>
          <p:cNvPr id="11" name="TextBox 10">
            <a:extLst>
              <a:ext uri="{FF2B5EF4-FFF2-40B4-BE49-F238E27FC236}">
                <a16:creationId xmlns:a16="http://schemas.microsoft.com/office/drawing/2014/main" id="{3C14435F-1FEA-5909-A83C-8A671DD762DF}"/>
              </a:ext>
            </a:extLst>
          </p:cNvPr>
          <p:cNvSpPr txBox="1"/>
          <p:nvPr/>
        </p:nvSpPr>
        <p:spPr>
          <a:xfrm>
            <a:off x="2278505" y="1177747"/>
            <a:ext cx="3510898" cy="1754326"/>
          </a:xfrm>
          <a:prstGeom prst="rect">
            <a:avLst/>
          </a:prstGeom>
          <a:noFill/>
        </p:spPr>
        <p:txBody>
          <a:bodyPr wrap="none" rtlCol="0">
            <a:spAutoFit/>
          </a:bodyPr>
          <a:lstStyle/>
          <a:p>
            <a:r>
              <a:rPr lang="en-US" dirty="0">
                <a:solidFill>
                  <a:schemeClr val="bg1"/>
                </a:solidFill>
              </a:rPr>
              <a:t>2010 – 11                $13.8 billion</a:t>
            </a:r>
            <a:br>
              <a:rPr lang="en-US" dirty="0">
                <a:solidFill>
                  <a:schemeClr val="bg1"/>
                </a:solidFill>
              </a:rPr>
            </a:br>
            <a:r>
              <a:rPr lang="en-US" dirty="0">
                <a:solidFill>
                  <a:schemeClr val="bg1"/>
                </a:solidFill>
              </a:rPr>
              <a:t>2018 – 19                $13.33 billion</a:t>
            </a:r>
            <a:br>
              <a:rPr lang="en-US" dirty="0">
                <a:solidFill>
                  <a:schemeClr val="bg1"/>
                </a:solidFill>
              </a:rPr>
            </a:br>
            <a:r>
              <a:rPr lang="en-US" dirty="0">
                <a:solidFill>
                  <a:schemeClr val="bg1"/>
                </a:solidFill>
              </a:rPr>
              <a:t>2019 – 20                $12.5 billion</a:t>
            </a:r>
            <a:br>
              <a:rPr lang="en-US" dirty="0">
                <a:solidFill>
                  <a:schemeClr val="bg1"/>
                </a:solidFill>
              </a:rPr>
            </a:br>
            <a:r>
              <a:rPr lang="en-US" dirty="0">
                <a:solidFill>
                  <a:schemeClr val="bg1"/>
                </a:solidFill>
              </a:rPr>
              <a:t>2020 – 21                $6.05 billion</a:t>
            </a:r>
            <a:br>
              <a:rPr lang="en-US" dirty="0">
                <a:solidFill>
                  <a:schemeClr val="bg1"/>
                </a:solidFill>
              </a:rPr>
            </a:br>
            <a:r>
              <a:rPr lang="en-US" dirty="0">
                <a:solidFill>
                  <a:schemeClr val="bg1"/>
                </a:solidFill>
              </a:rPr>
              <a:t>2021 – 22                $19.3 billion</a:t>
            </a:r>
            <a:br>
              <a:rPr lang="en-US" dirty="0">
                <a:solidFill>
                  <a:schemeClr val="bg1"/>
                </a:solidFill>
              </a:rPr>
            </a:br>
            <a:r>
              <a:rPr lang="en-US" dirty="0">
                <a:solidFill>
                  <a:schemeClr val="bg1"/>
                </a:solidFill>
              </a:rPr>
              <a:t>2022 – 23                $16.5 billion</a:t>
            </a:r>
          </a:p>
        </p:txBody>
      </p:sp>
      <p:sp>
        <p:nvSpPr>
          <p:cNvPr id="14" name="Arrow: Right 13">
            <a:extLst>
              <a:ext uri="{FF2B5EF4-FFF2-40B4-BE49-F238E27FC236}">
                <a16:creationId xmlns:a16="http://schemas.microsoft.com/office/drawing/2014/main" id="{3EAA0855-456D-3D79-4FF3-19A9C1A016C9}"/>
              </a:ext>
            </a:extLst>
          </p:cNvPr>
          <p:cNvSpPr/>
          <p:nvPr/>
        </p:nvSpPr>
        <p:spPr>
          <a:xfrm>
            <a:off x="3529036" y="1312853"/>
            <a:ext cx="694739" cy="1226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2191D5AA-C7BA-0746-C815-C74EFB4A6AC1}"/>
              </a:ext>
            </a:extLst>
          </p:cNvPr>
          <p:cNvSpPr/>
          <p:nvPr/>
        </p:nvSpPr>
        <p:spPr>
          <a:xfrm>
            <a:off x="3523929" y="1585886"/>
            <a:ext cx="694739" cy="1226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85F8E5A0-2AD1-9C32-EB48-BDDE2815D6BB}"/>
              </a:ext>
            </a:extLst>
          </p:cNvPr>
          <p:cNvSpPr/>
          <p:nvPr/>
        </p:nvSpPr>
        <p:spPr>
          <a:xfrm>
            <a:off x="3534146" y="1869297"/>
            <a:ext cx="694739" cy="1226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EF2A40C8-1A16-94D5-183A-1C752A1A693E}"/>
              </a:ext>
            </a:extLst>
          </p:cNvPr>
          <p:cNvSpPr/>
          <p:nvPr/>
        </p:nvSpPr>
        <p:spPr>
          <a:xfrm>
            <a:off x="3539252" y="2125509"/>
            <a:ext cx="694739" cy="1226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4C4D8610-86D5-AB50-D9B0-45A94F890BA3}"/>
              </a:ext>
            </a:extLst>
          </p:cNvPr>
          <p:cNvSpPr/>
          <p:nvPr/>
        </p:nvSpPr>
        <p:spPr>
          <a:xfrm>
            <a:off x="3534146" y="2381721"/>
            <a:ext cx="694739" cy="1226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CF3FEEF9-F261-7361-B9DD-5E11CB73722C}"/>
              </a:ext>
            </a:extLst>
          </p:cNvPr>
          <p:cNvSpPr/>
          <p:nvPr/>
        </p:nvSpPr>
        <p:spPr>
          <a:xfrm>
            <a:off x="3529038" y="2671575"/>
            <a:ext cx="694739" cy="1226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9AFA150-B0A0-EBA3-79C6-C2BB02710AA6}"/>
              </a:ext>
            </a:extLst>
          </p:cNvPr>
          <p:cNvSpPr txBox="1"/>
          <p:nvPr/>
        </p:nvSpPr>
        <p:spPr>
          <a:xfrm>
            <a:off x="2329421" y="883347"/>
            <a:ext cx="1821524" cy="369332"/>
          </a:xfrm>
          <a:prstGeom prst="rect">
            <a:avLst/>
          </a:prstGeom>
          <a:noFill/>
        </p:spPr>
        <p:txBody>
          <a:bodyPr wrap="none" rtlCol="0">
            <a:spAutoFit/>
          </a:bodyPr>
          <a:lstStyle/>
          <a:p>
            <a:r>
              <a:rPr lang="en-US" dirty="0">
                <a:solidFill>
                  <a:schemeClr val="bg1"/>
                </a:solidFill>
              </a:rPr>
              <a:t>In Financial years:</a:t>
            </a:r>
          </a:p>
        </p:txBody>
      </p:sp>
      <p:sp>
        <p:nvSpPr>
          <p:cNvPr id="21" name="Title 1">
            <a:extLst>
              <a:ext uri="{FF2B5EF4-FFF2-40B4-BE49-F238E27FC236}">
                <a16:creationId xmlns:a16="http://schemas.microsoft.com/office/drawing/2014/main" id="{EE77CC73-D383-1014-9375-67CCCF1EC414}"/>
              </a:ext>
            </a:extLst>
          </p:cNvPr>
          <p:cNvSpPr>
            <a:spLocks noGrp="1"/>
          </p:cNvSpPr>
          <p:nvPr>
            <p:ph type="title"/>
          </p:nvPr>
        </p:nvSpPr>
        <p:spPr>
          <a:xfrm>
            <a:off x="724485" y="3222379"/>
            <a:ext cx="7322103" cy="542260"/>
          </a:xfrm>
        </p:spPr>
        <p:txBody>
          <a:bodyPr>
            <a:normAutofit/>
          </a:bodyPr>
          <a:lstStyle/>
          <a:p>
            <a:r>
              <a:rPr lang="en-US" sz="2000" b="1" cap="none" dirty="0">
                <a:solidFill>
                  <a:schemeClr val="bg1"/>
                </a:solidFill>
              </a:rPr>
              <a:t>What lies ahead for the textile industry in Pakistan?</a:t>
            </a:r>
            <a:endParaRPr lang="en-NG" sz="2000" b="1" cap="none" dirty="0">
              <a:solidFill>
                <a:schemeClr val="bg1"/>
              </a:solidFill>
            </a:endParaRPr>
          </a:p>
        </p:txBody>
      </p:sp>
      <p:sp>
        <p:nvSpPr>
          <p:cNvPr id="22" name="TextBox 21">
            <a:extLst>
              <a:ext uri="{FF2B5EF4-FFF2-40B4-BE49-F238E27FC236}">
                <a16:creationId xmlns:a16="http://schemas.microsoft.com/office/drawing/2014/main" id="{0F1BD5E6-A3EF-882F-E9C8-0DD7514A0268}"/>
              </a:ext>
            </a:extLst>
          </p:cNvPr>
          <p:cNvSpPr txBox="1"/>
          <p:nvPr/>
        </p:nvSpPr>
        <p:spPr>
          <a:xfrm>
            <a:off x="1061236" y="3624376"/>
            <a:ext cx="5620123" cy="304698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rPr>
              <a:t>Technological Advancements: Innovations in textile manufacturing and production processes.</a:t>
            </a:r>
            <a:br>
              <a:rPr lang="en-US" sz="1600" dirty="0">
                <a:solidFill>
                  <a:schemeClr val="bg1"/>
                </a:solidFill>
              </a:rPr>
            </a:br>
            <a:endParaRPr lang="en-US" sz="1600" dirty="0">
              <a:solidFill>
                <a:schemeClr val="bg1"/>
              </a:solidFill>
            </a:endParaRPr>
          </a:p>
          <a:p>
            <a:pPr marL="285750" indent="-285750">
              <a:buFont typeface="Arial" panose="020B0604020202020204" pitchFamily="34" charset="0"/>
              <a:buChar char="•"/>
            </a:pPr>
            <a:r>
              <a:rPr lang="en-US" sz="1600" dirty="0">
                <a:solidFill>
                  <a:schemeClr val="bg1"/>
                </a:solidFill>
              </a:rPr>
              <a:t>Rising Demand for Sustainable Textiles: Growing consumer interest in eco-friendly and sustainable textile products.</a:t>
            </a:r>
            <a:br>
              <a:rPr lang="en-US" sz="1600" dirty="0">
                <a:solidFill>
                  <a:schemeClr val="bg1"/>
                </a:solidFill>
              </a:rPr>
            </a:br>
            <a:endParaRPr lang="en-US" sz="1600" dirty="0">
              <a:solidFill>
                <a:schemeClr val="bg1"/>
              </a:solidFill>
            </a:endParaRPr>
          </a:p>
          <a:p>
            <a:pPr marL="285750" indent="-285750">
              <a:buFont typeface="Arial" panose="020B0604020202020204" pitchFamily="34" charset="0"/>
              <a:buChar char="•"/>
            </a:pPr>
            <a:r>
              <a:rPr lang="en-US" sz="1600" dirty="0">
                <a:solidFill>
                  <a:schemeClr val="bg1"/>
                </a:solidFill>
              </a:rPr>
              <a:t>Supportive Government Policies: Government initiatives and policies that favor the growth of the textile industry.</a:t>
            </a:r>
            <a:br>
              <a:rPr lang="en-US" sz="1600" dirty="0">
                <a:solidFill>
                  <a:schemeClr val="bg1"/>
                </a:solidFill>
              </a:rPr>
            </a:br>
            <a:endParaRPr lang="en-US" sz="1600" dirty="0">
              <a:solidFill>
                <a:schemeClr val="bg1"/>
              </a:solidFill>
            </a:endParaRPr>
          </a:p>
          <a:p>
            <a:pPr marL="285750" indent="-285750">
              <a:buFont typeface="Arial" panose="020B0604020202020204" pitchFamily="34" charset="0"/>
              <a:buChar char="•"/>
            </a:pPr>
            <a:r>
              <a:rPr lang="en-US" sz="1600" b="1" dirty="0">
                <a:solidFill>
                  <a:schemeClr val="bg2"/>
                </a:solidFill>
              </a:rPr>
              <a:t>International Partnerships and Investments: Opportunities for collaboration with global brands and foreign investments in the textile sector.</a:t>
            </a:r>
            <a:endParaRPr lang="en-NG" sz="1600" b="1" dirty="0">
              <a:solidFill>
                <a:schemeClr val="bg2"/>
              </a:solidFill>
            </a:endParaRPr>
          </a:p>
        </p:txBody>
      </p:sp>
      <p:pic>
        <p:nvPicPr>
          <p:cNvPr id="25" name="Picture 24">
            <a:extLst>
              <a:ext uri="{FF2B5EF4-FFF2-40B4-BE49-F238E27FC236}">
                <a16:creationId xmlns:a16="http://schemas.microsoft.com/office/drawing/2014/main" id="{FE255A21-109C-0F20-4AF3-5D31968CE4DF}"/>
              </a:ext>
            </a:extLst>
          </p:cNvPr>
          <p:cNvPicPr>
            <a:picLocks noChangeAspect="1"/>
          </p:cNvPicPr>
          <p:nvPr/>
        </p:nvPicPr>
        <p:blipFill>
          <a:blip r:embed="rId2"/>
          <a:stretch>
            <a:fillRect/>
          </a:stretch>
        </p:blipFill>
        <p:spPr>
          <a:xfrm>
            <a:off x="7292395" y="1991899"/>
            <a:ext cx="3918211" cy="26346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32577" y="28583"/>
            <a:ext cx="9049787" cy="742942"/>
          </a:xfrm>
        </p:spPr>
        <p:txBody>
          <a:bodyPr/>
          <a:lstStyle/>
          <a:p>
            <a:pPr>
              <a:defRPr sz="3600" b="1">
                <a:solidFill>
                  <a:srgbClr val="003366"/>
                </a:solidFill>
              </a:defRPr>
            </a:pPr>
            <a:r>
              <a:rPr lang="en-US" dirty="0"/>
              <a:t>recommendations</a:t>
            </a:r>
            <a:endParaRPr dirty="0"/>
          </a:p>
        </p:txBody>
      </p:sp>
      <p:sp>
        <p:nvSpPr>
          <p:cNvPr id="11" name="Content Placeholder 7">
            <a:extLst>
              <a:ext uri="{FF2B5EF4-FFF2-40B4-BE49-F238E27FC236}">
                <a16:creationId xmlns:a16="http://schemas.microsoft.com/office/drawing/2014/main" id="{615269CD-866C-40EC-8CF9-A2779578ABDA}"/>
              </a:ext>
            </a:extLst>
          </p:cNvPr>
          <p:cNvSpPr txBox="1">
            <a:spLocks/>
          </p:cNvSpPr>
          <p:nvPr/>
        </p:nvSpPr>
        <p:spPr>
          <a:xfrm>
            <a:off x="985670" y="1195310"/>
            <a:ext cx="8661115" cy="1722858"/>
          </a:xfrm>
          <a:prstGeom prst="rect">
            <a:avLst/>
          </a:prstGeom>
        </p:spPr>
        <p:txBody>
          <a:bodyPr vert="horz" lIns="91440" tIns="45720" rIns="91440" bIns="45720" numCol="2"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endParaRPr lang="en-US" sz="1100" dirty="0">
              <a:solidFill>
                <a:schemeClr val="bg1"/>
              </a:solidFill>
            </a:endParaRPr>
          </a:p>
        </p:txBody>
      </p:sp>
      <p:sp>
        <p:nvSpPr>
          <p:cNvPr id="7" name="Title 1">
            <a:extLst>
              <a:ext uri="{FF2B5EF4-FFF2-40B4-BE49-F238E27FC236}">
                <a16:creationId xmlns:a16="http://schemas.microsoft.com/office/drawing/2014/main" id="{A9D9D0B5-69B3-4989-AAAD-0862151D91EF}"/>
              </a:ext>
            </a:extLst>
          </p:cNvPr>
          <p:cNvSpPr txBox="1">
            <a:spLocks/>
          </p:cNvSpPr>
          <p:nvPr/>
        </p:nvSpPr>
        <p:spPr>
          <a:xfrm>
            <a:off x="1443038" y="184979"/>
            <a:ext cx="9224963" cy="538770"/>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kern="1200" cap="all"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sz="3600" b="1">
                <a:solidFill>
                  <a:srgbClr val="003366"/>
                </a:solidFill>
              </a:defRPr>
            </a:pPr>
            <a:r>
              <a:rPr lang="en-US" b="1" dirty="0">
                <a:solidFill>
                  <a:schemeClr val="tx1"/>
                </a:solidFill>
              </a:rPr>
              <a:t>Conclusion</a:t>
            </a:r>
          </a:p>
        </p:txBody>
      </p:sp>
      <p:sp>
        <p:nvSpPr>
          <p:cNvPr id="10" name="Rectangle 2">
            <a:extLst>
              <a:ext uri="{FF2B5EF4-FFF2-40B4-BE49-F238E27FC236}">
                <a16:creationId xmlns:a16="http://schemas.microsoft.com/office/drawing/2014/main" id="{20BF0712-643B-4DFA-A8F4-D3E149C17F21}"/>
              </a:ext>
            </a:extLst>
          </p:cNvPr>
          <p:cNvSpPr>
            <a:spLocks noChangeArrowheads="1"/>
          </p:cNvSpPr>
          <p:nvPr/>
        </p:nvSpPr>
        <p:spPr bwMode="auto">
          <a:xfrm>
            <a:off x="3186113" y="2548835"/>
            <a:ext cx="2571750" cy="172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PK" altLang="en-PK" sz="1800" b="0" i="0" u="none" strike="noStrike" cap="none" normalizeH="0" baseline="0" dirty="0">
              <a:ln>
                <a:noFill/>
              </a:ln>
              <a:solidFill>
                <a:schemeClr val="tx1"/>
              </a:solidFill>
              <a:effectLst/>
              <a:latin typeface="Arial" panose="020B0604020202020204" pitchFamily="34" charset="0"/>
            </a:endParaRPr>
          </a:p>
        </p:txBody>
      </p:sp>
      <p:graphicFrame>
        <p:nvGraphicFramePr>
          <p:cNvPr id="14" name="Diagram 13">
            <a:extLst>
              <a:ext uri="{FF2B5EF4-FFF2-40B4-BE49-F238E27FC236}">
                <a16:creationId xmlns:a16="http://schemas.microsoft.com/office/drawing/2014/main" id="{A6B51AC9-B5FF-4006-A4CB-40165FC03688}"/>
              </a:ext>
            </a:extLst>
          </p:cNvPr>
          <p:cNvGraphicFramePr/>
          <p:nvPr>
            <p:extLst>
              <p:ext uri="{D42A27DB-BD31-4B8C-83A1-F6EECF244321}">
                <p14:modId xmlns:p14="http://schemas.microsoft.com/office/powerpoint/2010/main" val="3337047109"/>
              </p:ext>
            </p:extLst>
          </p:nvPr>
        </p:nvGraphicFramePr>
        <p:xfrm>
          <a:off x="860932" y="2979683"/>
          <a:ext cx="5773243" cy="4230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6">
            <a:extLst>
              <a:ext uri="{FF2B5EF4-FFF2-40B4-BE49-F238E27FC236}">
                <a16:creationId xmlns:a16="http://schemas.microsoft.com/office/drawing/2014/main" id="{1ABFAC73-1B0D-A00F-A3A9-179C56324B8C}"/>
              </a:ext>
            </a:extLst>
          </p:cNvPr>
          <p:cNvSpPr>
            <a:spLocks noGrp="1"/>
          </p:cNvSpPr>
          <p:nvPr>
            <p:ph idx="1"/>
          </p:nvPr>
        </p:nvSpPr>
        <p:spPr>
          <a:xfrm>
            <a:off x="985670" y="1071048"/>
            <a:ext cx="5339255" cy="2399723"/>
          </a:xfrm>
        </p:spPr>
        <p:txBody>
          <a:bodyPr>
            <a:normAutofit fontScale="62500" lnSpcReduction="20000"/>
          </a:bodyPr>
          <a:lstStyle/>
          <a:p>
            <a:pPr marL="0" indent="0">
              <a:buNone/>
            </a:pPr>
            <a:r>
              <a:rPr lang="en-US" dirty="0">
                <a:solidFill>
                  <a:schemeClr val="bg1"/>
                </a:solidFill>
              </a:rPr>
              <a:t>Expanding into Pakistan offers UK companies opportunities due to a growing middle class, lower costs, and government incentives. Key challenges include navigating regulatory complexities, political instability, and infrastructure issues. Cultural differences and administrative hurdles also require attention. Pakistan's strategic location and the China-Pakistan Economic Corridor (CPEC) enhance access to South Asian and Middle Eastern markets, boosting trade prospects.</a:t>
            </a:r>
          </a:p>
        </p:txBody>
      </p:sp>
      <p:pic>
        <p:nvPicPr>
          <p:cNvPr id="5122" name="Picture 2" descr="Conclusion PNGs for Free Download">
            <a:extLst>
              <a:ext uri="{FF2B5EF4-FFF2-40B4-BE49-F238E27FC236}">
                <a16:creationId xmlns:a16="http://schemas.microsoft.com/office/drawing/2014/main" id="{2631A746-98D0-4087-AA15-8866D1ACC9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5157" y="2148015"/>
            <a:ext cx="4177817" cy="21787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7E9326-5621-48FC-FFFA-17B59E8AC8F7}"/>
              </a:ext>
            </a:extLst>
          </p:cNvPr>
          <p:cNvSpPr txBox="1"/>
          <p:nvPr/>
        </p:nvSpPr>
        <p:spPr>
          <a:xfrm>
            <a:off x="2135902" y="3400962"/>
            <a:ext cx="3084786" cy="369332"/>
          </a:xfrm>
          <a:prstGeom prst="rect">
            <a:avLst/>
          </a:prstGeom>
          <a:noFill/>
        </p:spPr>
        <p:txBody>
          <a:bodyPr wrap="square" rtlCol="0">
            <a:spAutoFit/>
          </a:bodyPr>
          <a:lstStyle/>
          <a:p>
            <a:pPr algn="ctr"/>
            <a:r>
              <a:rPr lang="en-US" b="1" dirty="0">
                <a:solidFill>
                  <a:schemeClr val="bg1"/>
                </a:solidFill>
              </a:rPr>
              <a:t>Recommendation's</a:t>
            </a:r>
          </a:p>
        </p:txBody>
      </p:sp>
    </p:spTree>
    <p:extLst>
      <p:ext uri="{BB962C8B-B14F-4D97-AF65-F5344CB8AC3E}">
        <p14:creationId xmlns:p14="http://schemas.microsoft.com/office/powerpoint/2010/main" val="2832556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22961" y="136635"/>
            <a:ext cx="7429499" cy="448281"/>
          </a:xfrm>
        </p:spPr>
        <p:txBody>
          <a:bodyPr>
            <a:normAutofit fontScale="90000"/>
          </a:bodyPr>
          <a:lstStyle/>
          <a:p>
            <a:pPr>
              <a:defRPr sz="3600" b="1">
                <a:solidFill>
                  <a:srgbClr val="003366"/>
                </a:solidFill>
              </a:defRPr>
            </a:pPr>
            <a:r>
              <a:rPr lang="en-US" dirty="0"/>
              <a:t>References</a:t>
            </a:r>
            <a:endParaRPr dirty="0"/>
          </a:p>
        </p:txBody>
      </p:sp>
      <p:sp>
        <p:nvSpPr>
          <p:cNvPr id="4" name="TextBox 3">
            <a:extLst>
              <a:ext uri="{FF2B5EF4-FFF2-40B4-BE49-F238E27FC236}">
                <a16:creationId xmlns:a16="http://schemas.microsoft.com/office/drawing/2014/main" id="{D6D94EA1-DADA-42ED-A6C0-BAC645F7113E}"/>
              </a:ext>
            </a:extLst>
          </p:cNvPr>
          <p:cNvSpPr txBox="1"/>
          <p:nvPr/>
        </p:nvSpPr>
        <p:spPr>
          <a:xfrm>
            <a:off x="1016208" y="889578"/>
            <a:ext cx="10644188" cy="5693866"/>
          </a:xfrm>
          <a:prstGeom prst="rect">
            <a:avLst/>
          </a:prstGeom>
          <a:noFill/>
        </p:spPr>
        <p:txBody>
          <a:bodyPr wrap="square" rtlCol="0">
            <a:spAutoFit/>
          </a:bodyPr>
          <a:lstStyle/>
          <a:p>
            <a:r>
              <a:rPr lang="en-PK" sz="1400" i="1" dirty="0">
                <a:solidFill>
                  <a:schemeClr val="bg1"/>
                </a:solidFill>
              </a:rPr>
              <a:t>Ahmad, A., Hussain, A., Akash, R.S.I., Zahoor, S., Yasmin, S. and Jaffri, N.R., 202</a:t>
            </a:r>
            <a:r>
              <a:rPr lang="en-US" sz="1400" i="1" dirty="0">
                <a:solidFill>
                  <a:schemeClr val="bg1"/>
                </a:solidFill>
              </a:rPr>
              <a:t>3</a:t>
            </a:r>
            <a:r>
              <a:rPr lang="en-PK" sz="1400" i="1" dirty="0">
                <a:solidFill>
                  <a:schemeClr val="bg1"/>
                </a:solidFill>
              </a:rPr>
              <a:t>. Do demographic factors affect work-stress? A case study of textile and clothing industry in Pakistan. Pakistan Journal of Agricultural Sciences, 58(1).</a:t>
            </a:r>
          </a:p>
          <a:p>
            <a:endParaRPr lang="en-PK" sz="1400" i="1" dirty="0">
              <a:solidFill>
                <a:schemeClr val="bg1"/>
              </a:solidFill>
            </a:endParaRPr>
          </a:p>
          <a:p>
            <a:r>
              <a:rPr lang="en-PK" sz="1400" i="1" dirty="0">
                <a:solidFill>
                  <a:schemeClr val="bg1"/>
                </a:solidFill>
              </a:rPr>
              <a:t>Ahmad, A., Javed, I.Q.R.A., Abrar, U., Ahmad, A., Jaffri, N.R. and Hussain, A., 202</a:t>
            </a:r>
            <a:r>
              <a:rPr lang="en-US" sz="1400" i="1" dirty="0">
                <a:solidFill>
                  <a:schemeClr val="bg1"/>
                </a:solidFill>
              </a:rPr>
              <a:t>3</a:t>
            </a:r>
            <a:r>
              <a:rPr lang="en-PK" sz="1400" i="1" dirty="0">
                <a:solidFill>
                  <a:schemeClr val="bg1"/>
                </a:solidFill>
              </a:rPr>
              <a:t>. Investigation of ergonomic working conditions of sewing and cutting machine operators of clothing industry. Industria Textila, 72(3), pp.309-314.</a:t>
            </a:r>
          </a:p>
          <a:p>
            <a:endParaRPr lang="en-PK" sz="1400" i="1" dirty="0">
              <a:solidFill>
                <a:schemeClr val="bg1"/>
              </a:solidFill>
            </a:endParaRPr>
          </a:p>
          <a:p>
            <a:r>
              <a:rPr lang="en-PK" sz="1400" i="1" dirty="0">
                <a:solidFill>
                  <a:schemeClr val="bg1"/>
                </a:solidFill>
              </a:rPr>
              <a:t>Goworek, H., Oxborrow, L., Claxton, S., McLaren, A., Cooper, T. and Hill, H., 2020. Managing sustainability in the fashion business: Challenges in product development for clothing longevity in the UK. Journal of Business Research, 117, pp.629-641.</a:t>
            </a:r>
            <a:br>
              <a:rPr lang="en-US" sz="1400" i="1" dirty="0">
                <a:solidFill>
                  <a:schemeClr val="bg1"/>
                </a:solidFill>
              </a:rPr>
            </a:br>
            <a:endParaRPr lang="en-PK" sz="1400" i="1" dirty="0">
              <a:solidFill>
                <a:schemeClr val="bg1"/>
              </a:solidFill>
            </a:endParaRPr>
          </a:p>
          <a:p>
            <a:r>
              <a:rPr lang="en-US" sz="1400" i="1" dirty="0">
                <a:solidFill>
                  <a:schemeClr val="bg1"/>
                </a:solidFill>
              </a:rPr>
              <a:t>Increasing productivity and competitiveness through </a:t>
            </a:r>
            <a:r>
              <a:rPr lang="en-US" sz="1400" i="1" dirty="0" err="1">
                <a:solidFill>
                  <a:schemeClr val="bg1"/>
                </a:solidFill>
              </a:rPr>
              <a:t>labour</a:t>
            </a:r>
            <a:r>
              <a:rPr lang="en-US" sz="1400" i="1" dirty="0">
                <a:solidFill>
                  <a:schemeClr val="bg1"/>
                </a:solidFill>
              </a:rPr>
              <a:t> law compliance in Pakistan's textile sector - ILO. Available at: </a:t>
            </a:r>
            <a:r>
              <a:rPr lang="en-US" sz="1400" i="1" dirty="0">
                <a:solidFill>
                  <a:schemeClr val="bg1"/>
                </a:solidFill>
                <a:hlinkClick r:id="rId2">
                  <a:extLst>
                    <a:ext uri="{A12FA001-AC4F-418D-AE19-62706E023703}">
                      <ahyp:hlinkClr xmlns:ahyp="http://schemas.microsoft.com/office/drawing/2018/hyperlinkcolor" val="tx"/>
                    </a:ext>
                  </a:extLst>
                </a:hlinkClick>
              </a:rPr>
              <a:t>www.ilo.org</a:t>
            </a:r>
            <a:r>
              <a:rPr lang="en-US" sz="1400" i="1" dirty="0">
                <a:solidFill>
                  <a:schemeClr val="bg1"/>
                </a:solidFill>
              </a:rPr>
              <a:t> </a:t>
            </a:r>
            <a:br>
              <a:rPr lang="en-US" sz="1400" i="1" dirty="0">
                <a:solidFill>
                  <a:schemeClr val="bg1"/>
                </a:solidFill>
              </a:rPr>
            </a:br>
            <a:endParaRPr lang="en-PK" sz="1400" i="1" dirty="0">
              <a:solidFill>
                <a:schemeClr val="bg1"/>
              </a:solidFill>
            </a:endParaRPr>
          </a:p>
          <a:p>
            <a:r>
              <a:rPr lang="en-PK" sz="1400" i="1" dirty="0">
                <a:solidFill>
                  <a:schemeClr val="bg1"/>
                </a:solidFill>
              </a:rPr>
              <a:t>Nouinou, H., Asadollahi-Yazdi, E., Baret, I., Nguyen, N.Q., Terzi, M., Ouazene, Y., Yalaoui, F. and Kelly, R., 2023. Decision-making in the context of Industry 4.0: Evidence from the textile and clothing industry. Journal of Cleaner Production, 391, p.136184.</a:t>
            </a:r>
          </a:p>
          <a:p>
            <a:endParaRPr lang="en-PK" sz="1400" i="1" dirty="0">
              <a:solidFill>
                <a:schemeClr val="bg1"/>
              </a:solidFill>
            </a:endParaRPr>
          </a:p>
          <a:p>
            <a:r>
              <a:rPr lang="en-PK" sz="1400" i="1" dirty="0">
                <a:solidFill>
                  <a:schemeClr val="bg1"/>
                </a:solidFill>
              </a:rPr>
              <a:t>Peters, J. and Simaens, A., 2020. Integrating sustainability into corporate strategy: A case study of the textile and clothing industry. Sustainability, 12(15), p.6125.</a:t>
            </a:r>
          </a:p>
          <a:p>
            <a:endParaRPr lang="en-PK" sz="1400" i="1" dirty="0">
              <a:solidFill>
                <a:schemeClr val="bg1"/>
              </a:solidFill>
            </a:endParaRPr>
          </a:p>
          <a:p>
            <a:r>
              <a:rPr lang="en-PK" sz="1400" i="1" dirty="0">
                <a:solidFill>
                  <a:schemeClr val="bg1"/>
                </a:solidFill>
              </a:rPr>
              <a:t>Prajesh, N., Yadav, A., Gourkhede, R., Praveenkumar, B., Steiner, A. and Boomishankar, R., 2020. Ferroelectric Behavior of an Octahedral Metal‐Ligand Cage and Its 2D‐Connected Cage Framework. Chemistry–An Asian Journal, 15(20), pp.3275-3280.</a:t>
            </a:r>
          </a:p>
          <a:p>
            <a:endParaRPr lang="en-PK" sz="1400" i="1" dirty="0">
              <a:solidFill>
                <a:schemeClr val="bg1"/>
              </a:solidFill>
            </a:endParaRPr>
          </a:p>
          <a:p>
            <a:endParaRPr lang="en-PK" sz="1400" i="1" dirty="0">
              <a:solidFill>
                <a:schemeClr val="bg1"/>
              </a:solidFill>
            </a:endParaRPr>
          </a:p>
          <a:p>
            <a:endParaRPr lang="en-PK" sz="1400" i="1" dirty="0">
              <a:solidFill>
                <a:schemeClr val="bg1"/>
              </a:solidFill>
            </a:endParaRPr>
          </a:p>
          <a:p>
            <a:endParaRPr lang="en-PK" sz="1400" i="1" dirty="0">
              <a:solidFill>
                <a:schemeClr val="bg1"/>
              </a:solidFill>
            </a:endParaRPr>
          </a:p>
          <a:p>
            <a:endParaRPr lang="en-PK" sz="1400" i="1" dirty="0">
              <a:solidFill>
                <a:schemeClr val="bg1"/>
              </a:solidFill>
            </a:endParaRPr>
          </a:p>
          <a:p>
            <a:endParaRPr lang="en-PK" sz="1400" i="1" dirty="0">
              <a:solidFill>
                <a:schemeClr val="bg1"/>
              </a:solidFill>
            </a:endParaRPr>
          </a:p>
          <a:p>
            <a:endParaRPr lang="en-PK" sz="1400" i="1" dirty="0">
              <a:solidFill>
                <a:schemeClr val="bg1"/>
              </a:solidFill>
            </a:endParaRPr>
          </a:p>
        </p:txBody>
      </p:sp>
      <p:sp>
        <p:nvSpPr>
          <p:cNvPr id="7" name="Title 1">
            <a:extLst>
              <a:ext uri="{FF2B5EF4-FFF2-40B4-BE49-F238E27FC236}">
                <a16:creationId xmlns:a16="http://schemas.microsoft.com/office/drawing/2014/main" id="{04FA6406-D621-4A4A-B6F4-56F59C7FF7A7}"/>
              </a:ext>
            </a:extLst>
          </p:cNvPr>
          <p:cNvSpPr txBox="1">
            <a:spLocks/>
          </p:cNvSpPr>
          <p:nvPr/>
        </p:nvSpPr>
        <p:spPr>
          <a:xfrm>
            <a:off x="1443038" y="184979"/>
            <a:ext cx="9224963" cy="538770"/>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kern="1200" cap="all"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sz="3600" b="1">
                <a:solidFill>
                  <a:srgbClr val="003366"/>
                </a:solidFill>
              </a:defRPr>
            </a:pPr>
            <a:r>
              <a:rPr lang="en-US" dirty="0">
                <a:solidFill>
                  <a:schemeClr val="tx1"/>
                </a:solidFill>
              </a:rPr>
              <a:t>references</a:t>
            </a:r>
            <a:endParaRPr lang="en-US" b="1"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7FA4-7D10-4A32-9214-D06550DECD68}"/>
              </a:ext>
            </a:extLst>
          </p:cNvPr>
          <p:cNvSpPr>
            <a:spLocks noGrp="1"/>
          </p:cNvSpPr>
          <p:nvPr>
            <p:ph type="title"/>
          </p:nvPr>
        </p:nvSpPr>
        <p:spPr>
          <a:xfrm>
            <a:off x="3000171" y="2097088"/>
            <a:ext cx="7927659" cy="2379974"/>
          </a:xfrm>
        </p:spPr>
        <p:txBody>
          <a:bodyPr>
            <a:normAutofit/>
          </a:bodyPr>
          <a:lstStyle/>
          <a:p>
            <a:r>
              <a:rPr lang="en-US" dirty="0"/>
              <a:t>Thank you!</a:t>
            </a:r>
            <a:br>
              <a:rPr lang="en-US" dirty="0"/>
            </a:br>
            <a:br>
              <a:rPr lang="en-US" dirty="0"/>
            </a:br>
            <a:endParaRPr lang="en-PK" dirty="0"/>
          </a:p>
        </p:txBody>
      </p:sp>
    </p:spTree>
    <p:extLst>
      <p:ext uri="{BB962C8B-B14F-4D97-AF65-F5344CB8AC3E}">
        <p14:creationId xmlns:p14="http://schemas.microsoft.com/office/powerpoint/2010/main" val="20361308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721</TotalTime>
  <Words>1753</Words>
  <Application>Microsoft Office PowerPoint</Application>
  <PresentationFormat>Widescreen</PresentationFormat>
  <Paragraphs>203</Paragraphs>
  <Slides>12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Sitka Small Semibold</vt:lpstr>
      <vt:lpstr>Tw Cen MT</vt:lpstr>
      <vt:lpstr>Circuit</vt:lpstr>
      <vt:lpstr>PowerPoint Presentation</vt:lpstr>
      <vt:lpstr>Why the Textile industry?</vt:lpstr>
      <vt:lpstr>background</vt:lpstr>
      <vt:lpstr>Cage framework</vt:lpstr>
      <vt:lpstr>Cage framework</vt:lpstr>
      <vt:lpstr>        ADMINISTRATIVE DISTANCE</vt:lpstr>
      <vt:lpstr>Geographic DISTANCE</vt:lpstr>
      <vt:lpstr>Economic</vt:lpstr>
      <vt:lpstr>What lies ahead for the textile industry in Pakistan?</vt:lpstr>
      <vt:lpstr>recommendations</vt:lpstr>
      <vt:lpstr>References</vt:lpstr>
      <vt:lpstr>Thank you!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Laptop</dc:creator>
  <cp:keywords/>
  <dc:description>generated using python-pptx</dc:description>
  <cp:lastModifiedBy>Hassan Rauf Shaikh</cp:lastModifiedBy>
  <cp:revision>229</cp:revision>
  <dcterms:created xsi:type="dcterms:W3CDTF">2013-01-27T09:14:16Z</dcterms:created>
  <dcterms:modified xsi:type="dcterms:W3CDTF">2024-07-26T08:02:51Z</dcterms:modified>
  <cp:category/>
</cp:coreProperties>
</file>